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735" r:id="rId2"/>
    <p:sldId id="272" r:id="rId3"/>
    <p:sldId id="2134391059" r:id="rId4"/>
    <p:sldId id="13850" r:id="rId5"/>
    <p:sldId id="2134391060" r:id="rId6"/>
    <p:sldId id="2134391063" r:id="rId7"/>
    <p:sldId id="2134391064" r:id="rId8"/>
    <p:sldId id="2134391065" r:id="rId9"/>
    <p:sldId id="2134391066" r:id="rId10"/>
    <p:sldId id="321" r:id="rId11"/>
    <p:sldId id="2134391067" r:id="rId12"/>
    <p:sldId id="322" r:id="rId13"/>
    <p:sldId id="323" r:id="rId14"/>
    <p:sldId id="2134391068" r:id="rId15"/>
    <p:sldId id="2134391069" r:id="rId16"/>
    <p:sldId id="2134391073" r:id="rId17"/>
    <p:sldId id="280" r:id="rId18"/>
    <p:sldId id="333" r:id="rId19"/>
    <p:sldId id="281" r:id="rId20"/>
    <p:sldId id="329" r:id="rId21"/>
    <p:sldId id="334" r:id="rId22"/>
    <p:sldId id="2134391061" r:id="rId23"/>
    <p:sldId id="335" r:id="rId24"/>
    <p:sldId id="2134391070" r:id="rId25"/>
    <p:sldId id="2134391071" r:id="rId26"/>
    <p:sldId id="2134391072" r:id="rId27"/>
    <p:sldId id="2134391074" r:id="rId28"/>
    <p:sldId id="644" r:id="rId29"/>
    <p:sldId id="634" r:id="rId30"/>
    <p:sldId id="398" r:id="rId31"/>
    <p:sldId id="376" r:id="rId32"/>
    <p:sldId id="2134391076" r:id="rId33"/>
    <p:sldId id="21343910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/ Agenda" id="{CC7F83F6-46CB-D546-A4B6-56F64C81E7DC}">
          <p14:sldIdLst>
            <p14:sldId id="735"/>
            <p14:sldId id="272"/>
            <p14:sldId id="2134391059"/>
            <p14:sldId id="13850"/>
            <p14:sldId id="2134391060"/>
            <p14:sldId id="2134391063"/>
            <p14:sldId id="2134391064"/>
            <p14:sldId id="2134391065"/>
            <p14:sldId id="2134391066"/>
            <p14:sldId id="321"/>
            <p14:sldId id="2134391067"/>
            <p14:sldId id="322"/>
            <p14:sldId id="323"/>
            <p14:sldId id="2134391068"/>
            <p14:sldId id="2134391069"/>
            <p14:sldId id="2134391073"/>
            <p14:sldId id="280"/>
            <p14:sldId id="333"/>
            <p14:sldId id="281"/>
            <p14:sldId id="329"/>
            <p14:sldId id="334"/>
            <p14:sldId id="2134391061"/>
            <p14:sldId id="335"/>
            <p14:sldId id="2134391070"/>
            <p14:sldId id="2134391071"/>
            <p14:sldId id="2134391072"/>
          </p14:sldIdLst>
        </p14:section>
        <p14:section name="Logging In" id="{AC0B7194-FAD3-8342-975B-6B81870BACCB}">
          <p14:sldIdLst>
            <p14:sldId id="2134391074"/>
          </p14:sldIdLst>
        </p14:section>
        <p14:section name="Web Portal" id="{CA6F44E6-FD3A-4C45-BCDA-D4EEA366CFCC}">
          <p14:sldIdLst>
            <p14:sldId id="644"/>
          </p14:sldIdLst>
        </p14:section>
        <p14:section name="Personal Audio Conference" id="{E4891117-6C5D-1747-A01D-BBEFBDDE2348}">
          <p14:sldIdLst>
            <p14:sldId id="634"/>
            <p14:sldId id="398"/>
          </p14:sldIdLst>
        </p14:section>
        <p14:section name="Outlook Plugin" id="{45F1AA19-090A-E64A-BA42-5035137E32D8}">
          <p14:sldIdLst>
            <p14:sldId id="376"/>
            <p14:sldId id="2134391076"/>
          </p14:sldIdLst>
        </p14:section>
        <p14:section name="Outlook 365 (Web)" id="{268D58D1-E2E4-C54A-8E50-223F052FFE03}">
          <p14:sldIdLst/>
        </p14:section>
        <p14:section name="Zoom Extension (Chrome/Firefox)" id="{16F6C77E-EE80-0B47-90A5-646E26E31139}">
          <p14:sldIdLst>
            <p14:sldId id="2134391075"/>
          </p14:sldIdLst>
        </p14:section>
        <p14:section name="Desktop Client" id="{7729A1D6-F3DE-D840-AF0B-D3A3E9817E78}">
          <p14:sldIdLst/>
        </p14:section>
        <p14:section name="Meeting Controls" id="{2C05B644-0B71-484D-8322-FD9A85638DA2}">
          <p14:sldIdLst/>
        </p14:section>
        <p14:section name="Zoom Rooms" id="{7479E68F-5FC4-6A44-878E-C4C40BFCC65A}">
          <p14:sldIdLst/>
        </p14:section>
        <p14:section name="Mobile Apps" id="{60B1623D-B9D0-AF4B-AFE2-07C8FB53E77A}">
          <p14:sldIdLst/>
        </p14:section>
        <p14:section name="Resources/Support" id="{A242DD6A-996B-5C49-A787-48034485C4F5}">
          <p14:sldIdLst/>
        </p14:section>
        <p14:section name="Outlook 365 Web Add-in" id="{62F32EC6-B635-184E-85DF-E06E6720372A}">
          <p14:sldIdLst/>
        </p14:section>
        <p14:section name="Scheduling Privilege (Outlook Plugin)" id="{27070ED6-11EE-774F-A009-7A9A54ED9FE7}">
          <p14:sldIdLst/>
        </p14:section>
        <p14:section name="Scheduling Privilege (Outlook Add-in)" id="{C3C12802-F703-2042-8F21-2808989DDD23}">
          <p14:sldIdLst/>
        </p14:section>
        <p14:section name="Schedule Privilege (Gcal)" id="{ADE6E237-84E8-4C45-85D2-AE3D558FC55D}">
          <p14:sldIdLst/>
        </p14:section>
        <p14:section name="Cloud Recording" id="{8FE00141-CFF1-5249-8C00-997DBC905653}">
          <p14:sldIdLst/>
        </p14:section>
        <p14:section name="Webinar vs Meetings" id="{75E6E533-5153-E942-A948-433DCBA07EF1}">
          <p14:sldIdLst/>
        </p14:section>
        <p14:section name="Slack Integration" id="{9FC537C2-66EF-494C-9CEA-86A0B26B85C2}">
          <p14:sldIdLst/>
        </p14:section>
        <p14:section name="SSO" id="{B03EE2AC-6BE4-7C4B-9489-BF62A9CE82F9}">
          <p14:sldIdLst/>
        </p14:section>
        <p14:section name="Microsoft Teams" id="{F12AB86E-331E-9144-AB58-B8BAFD72BC43}">
          <p14:sldIdLst/>
        </p14:section>
        <p14:section name="MS Teams: Setup" id="{13164B5E-8CB5-2A4F-AB5D-4FA18CB76767}">
          <p14:sldIdLst/>
        </p14:section>
        <p14:section name="Untitled Section" id="{C4BC7517-1A70-4ADA-BEB6-0D79AA40E85A}">
          <p14:sldIdLst/>
        </p14:section>
        <p14:section name="MS Teams: USER" id="{6F2A637D-13BD-8F4E-9704-EAB24590F0B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FF"/>
    <a:srgbClr val="DFD4DB"/>
    <a:srgbClr val="F1F1F1"/>
    <a:srgbClr val="2C8CFF"/>
    <a:srgbClr val="348FFB"/>
    <a:srgbClr val="E0E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29"/>
    <p:restoredTop sz="93483" autoAdjust="0"/>
  </p:normalViewPr>
  <p:slideViewPr>
    <p:cSldViewPr snapToGrid="0" snapToObjects="1">
      <p:cViewPr varScale="1">
        <p:scale>
          <a:sx n="54" d="100"/>
          <a:sy n="54" d="100"/>
        </p:scale>
        <p:origin x="64" y="2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E4A687-B3AF-48A3-9AA3-099EE814E08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05299B7-5244-4965-B9B4-8E84C9EA4250}">
      <dgm:prSet/>
      <dgm:spPr/>
      <dgm:t>
        <a:bodyPr/>
        <a:lstStyle/>
        <a:p>
          <a:r>
            <a:rPr lang="en-US" b="1"/>
            <a:t>Before the Meeting:</a:t>
          </a:r>
          <a:endParaRPr lang="en-US"/>
        </a:p>
      </dgm:t>
    </dgm:pt>
    <dgm:pt modelId="{7EF94AA4-87FA-4B78-BF8F-87F5E7A203F9}" type="parTrans" cxnId="{228FFB19-30DA-445C-81BD-8353F235025A}">
      <dgm:prSet/>
      <dgm:spPr/>
      <dgm:t>
        <a:bodyPr/>
        <a:lstStyle/>
        <a:p>
          <a:endParaRPr lang="en-US"/>
        </a:p>
      </dgm:t>
    </dgm:pt>
    <dgm:pt modelId="{962CBF23-A9D1-48AC-B3E5-DEB382E8B5F9}" type="sibTrans" cxnId="{228FFB19-30DA-445C-81BD-8353F235025A}">
      <dgm:prSet/>
      <dgm:spPr/>
      <dgm:t>
        <a:bodyPr/>
        <a:lstStyle/>
        <a:p>
          <a:endParaRPr lang="en-US"/>
        </a:p>
      </dgm:t>
    </dgm:pt>
    <dgm:pt modelId="{449B3FC9-7379-45D5-BECC-B2AC9F75151B}">
      <dgm:prSet/>
      <dgm:spPr/>
      <dgm:t>
        <a:bodyPr/>
        <a:lstStyle/>
        <a:p>
          <a:r>
            <a:rPr lang="en-US"/>
            <a:t>Test your Audio and Video</a:t>
          </a:r>
        </a:p>
      </dgm:t>
    </dgm:pt>
    <dgm:pt modelId="{92266E68-3C57-40BF-B554-2BFC71D8C625}" type="parTrans" cxnId="{657A41FC-4640-4C42-97B0-1FD4F8CE5B6E}">
      <dgm:prSet/>
      <dgm:spPr/>
      <dgm:t>
        <a:bodyPr/>
        <a:lstStyle/>
        <a:p>
          <a:endParaRPr lang="en-US"/>
        </a:p>
      </dgm:t>
    </dgm:pt>
    <dgm:pt modelId="{7AF78A94-C178-4298-9E52-DA4E58C59ACE}" type="sibTrans" cxnId="{657A41FC-4640-4C42-97B0-1FD4F8CE5B6E}">
      <dgm:prSet/>
      <dgm:spPr/>
      <dgm:t>
        <a:bodyPr/>
        <a:lstStyle/>
        <a:p>
          <a:endParaRPr lang="en-US"/>
        </a:p>
      </dgm:t>
    </dgm:pt>
    <dgm:pt modelId="{5D9E7823-8B0E-4D97-A0EA-9D7735F196AE}">
      <dgm:prSet/>
      <dgm:spPr/>
      <dgm:t>
        <a:bodyPr/>
        <a:lstStyle/>
        <a:p>
          <a:r>
            <a:rPr lang="en-US"/>
            <a:t>Have the content you intend to share (ex. Power point)ready in advance</a:t>
          </a:r>
        </a:p>
      </dgm:t>
    </dgm:pt>
    <dgm:pt modelId="{F628ACEB-3DBB-4011-B1FD-48ECDD8B7CE2}" type="parTrans" cxnId="{D4994AF9-280C-45B6-AE4B-6C96DAD1E772}">
      <dgm:prSet/>
      <dgm:spPr/>
      <dgm:t>
        <a:bodyPr/>
        <a:lstStyle/>
        <a:p>
          <a:endParaRPr lang="en-US"/>
        </a:p>
      </dgm:t>
    </dgm:pt>
    <dgm:pt modelId="{F63E1B11-A10C-4A1D-BC1D-B3B1EACD96CD}" type="sibTrans" cxnId="{D4994AF9-280C-45B6-AE4B-6C96DAD1E772}">
      <dgm:prSet/>
      <dgm:spPr/>
      <dgm:t>
        <a:bodyPr/>
        <a:lstStyle/>
        <a:p>
          <a:endParaRPr lang="en-US"/>
        </a:p>
      </dgm:t>
    </dgm:pt>
    <dgm:pt modelId="{33A0135B-E49C-49A6-8F4F-79797F9D372A}">
      <dgm:prSet/>
      <dgm:spPr/>
      <dgm:t>
        <a:bodyPr/>
        <a:lstStyle/>
        <a:p>
          <a:r>
            <a:rPr lang="en-US"/>
            <a:t>Make sure the lighting around you is good – the round selfie lights are always good to use</a:t>
          </a:r>
        </a:p>
      </dgm:t>
    </dgm:pt>
    <dgm:pt modelId="{2A537B39-52A8-4F20-9A35-FD3C04D3E308}" type="parTrans" cxnId="{D2BF5262-7021-4800-B549-C90627D51889}">
      <dgm:prSet/>
      <dgm:spPr/>
      <dgm:t>
        <a:bodyPr/>
        <a:lstStyle/>
        <a:p>
          <a:endParaRPr lang="en-US"/>
        </a:p>
      </dgm:t>
    </dgm:pt>
    <dgm:pt modelId="{DA5334EF-C89B-4B83-9875-0EB62CB79A96}" type="sibTrans" cxnId="{D2BF5262-7021-4800-B549-C90627D51889}">
      <dgm:prSet/>
      <dgm:spPr/>
      <dgm:t>
        <a:bodyPr/>
        <a:lstStyle/>
        <a:p>
          <a:endParaRPr lang="en-US"/>
        </a:p>
      </dgm:t>
    </dgm:pt>
    <dgm:pt modelId="{C18DE0EA-76B7-476C-8499-A5E3F314661E}">
      <dgm:prSet/>
      <dgm:spPr/>
      <dgm:t>
        <a:bodyPr/>
        <a:lstStyle/>
        <a:p>
          <a:r>
            <a:rPr lang="en-US" b="1"/>
            <a:t>Hosting a Meeting:</a:t>
          </a:r>
          <a:endParaRPr lang="en-US"/>
        </a:p>
      </dgm:t>
    </dgm:pt>
    <dgm:pt modelId="{2517D5A6-A66F-439E-9547-F911707DC1F5}" type="parTrans" cxnId="{D585CB8F-9D43-417F-BB95-A563044DA96E}">
      <dgm:prSet/>
      <dgm:spPr/>
      <dgm:t>
        <a:bodyPr/>
        <a:lstStyle/>
        <a:p>
          <a:endParaRPr lang="en-US"/>
        </a:p>
      </dgm:t>
    </dgm:pt>
    <dgm:pt modelId="{D2A69BE1-F127-47AB-AD66-4E4F11E03F40}" type="sibTrans" cxnId="{D585CB8F-9D43-417F-BB95-A563044DA96E}">
      <dgm:prSet/>
      <dgm:spPr/>
      <dgm:t>
        <a:bodyPr/>
        <a:lstStyle/>
        <a:p>
          <a:endParaRPr lang="en-US"/>
        </a:p>
      </dgm:t>
    </dgm:pt>
    <dgm:pt modelId="{05CA6E75-72D3-4687-B9AE-FC5D4DBC07C4}">
      <dgm:prSet/>
      <dgm:spPr/>
      <dgm:t>
        <a:bodyPr/>
        <a:lstStyle/>
        <a:p>
          <a:r>
            <a:rPr lang="en-US"/>
            <a:t>Mute your microphone if others are presenting/speaking</a:t>
          </a:r>
        </a:p>
      </dgm:t>
    </dgm:pt>
    <dgm:pt modelId="{8B666CA6-9F90-4994-932B-E0CD0CBEC413}" type="parTrans" cxnId="{287AF06D-2AD8-4C76-953A-6DFA9D26E204}">
      <dgm:prSet/>
      <dgm:spPr/>
      <dgm:t>
        <a:bodyPr/>
        <a:lstStyle/>
        <a:p>
          <a:endParaRPr lang="en-US"/>
        </a:p>
      </dgm:t>
    </dgm:pt>
    <dgm:pt modelId="{8D30C738-0631-4CD9-BF3F-106246580B19}" type="sibTrans" cxnId="{287AF06D-2AD8-4C76-953A-6DFA9D26E204}">
      <dgm:prSet/>
      <dgm:spPr/>
      <dgm:t>
        <a:bodyPr/>
        <a:lstStyle/>
        <a:p>
          <a:endParaRPr lang="en-US"/>
        </a:p>
      </dgm:t>
    </dgm:pt>
    <dgm:pt modelId="{57907CE4-B8FE-4716-844F-E3E573A3220F}">
      <dgm:prSet/>
      <dgm:spPr/>
      <dgm:t>
        <a:bodyPr/>
        <a:lstStyle/>
        <a:p>
          <a:r>
            <a:rPr lang="en-US"/>
            <a:t>Use Gallery View for collaborative meetings</a:t>
          </a:r>
        </a:p>
      </dgm:t>
    </dgm:pt>
    <dgm:pt modelId="{D013D8AF-50C4-466E-A431-F09BB5CCE395}" type="parTrans" cxnId="{4067C182-42CB-42B7-BC19-A72DD1CDCB77}">
      <dgm:prSet/>
      <dgm:spPr/>
      <dgm:t>
        <a:bodyPr/>
        <a:lstStyle/>
        <a:p>
          <a:endParaRPr lang="en-US"/>
        </a:p>
      </dgm:t>
    </dgm:pt>
    <dgm:pt modelId="{24384A81-6041-49F7-9490-AE116EC5D549}" type="sibTrans" cxnId="{4067C182-42CB-42B7-BC19-A72DD1CDCB77}">
      <dgm:prSet/>
      <dgm:spPr/>
      <dgm:t>
        <a:bodyPr/>
        <a:lstStyle/>
        <a:p>
          <a:endParaRPr lang="en-US"/>
        </a:p>
      </dgm:t>
    </dgm:pt>
    <dgm:pt modelId="{901F6CA2-9A5B-4C35-914B-6F94AEA78B6D}">
      <dgm:prSet/>
      <dgm:spPr/>
      <dgm:t>
        <a:bodyPr/>
        <a:lstStyle/>
        <a:p>
          <a:r>
            <a:rPr lang="en-US"/>
            <a:t>Share your screen</a:t>
          </a:r>
        </a:p>
      </dgm:t>
    </dgm:pt>
    <dgm:pt modelId="{040D6770-7A9F-4F2D-86BC-593E94645F51}" type="parTrans" cxnId="{FE735697-7A48-4014-87A0-9823E7B3F393}">
      <dgm:prSet/>
      <dgm:spPr/>
      <dgm:t>
        <a:bodyPr/>
        <a:lstStyle/>
        <a:p>
          <a:endParaRPr lang="en-US"/>
        </a:p>
      </dgm:t>
    </dgm:pt>
    <dgm:pt modelId="{5903EC2B-2634-4B40-8F6D-F02B85CA9743}" type="sibTrans" cxnId="{FE735697-7A48-4014-87A0-9823E7B3F393}">
      <dgm:prSet/>
      <dgm:spPr/>
      <dgm:t>
        <a:bodyPr/>
        <a:lstStyle/>
        <a:p>
          <a:endParaRPr lang="en-US"/>
        </a:p>
      </dgm:t>
    </dgm:pt>
    <dgm:pt modelId="{F4E4AA19-317E-466A-9983-372D2F4ABF9F}">
      <dgm:prSet/>
      <dgm:spPr/>
      <dgm:t>
        <a:bodyPr/>
        <a:lstStyle/>
        <a:p>
          <a:r>
            <a:rPr lang="en-US"/>
            <a:t>Share specific applications to control displayed content</a:t>
          </a:r>
        </a:p>
      </dgm:t>
    </dgm:pt>
    <dgm:pt modelId="{C565F9EA-E734-4390-A3EE-0447082382E8}" type="parTrans" cxnId="{01C87A9D-3EAF-42AA-9687-60E840B18667}">
      <dgm:prSet/>
      <dgm:spPr/>
      <dgm:t>
        <a:bodyPr/>
        <a:lstStyle/>
        <a:p>
          <a:endParaRPr lang="en-US"/>
        </a:p>
      </dgm:t>
    </dgm:pt>
    <dgm:pt modelId="{E17F9856-098F-4393-9732-446C4E5484F5}" type="sibTrans" cxnId="{01C87A9D-3EAF-42AA-9687-60E840B18667}">
      <dgm:prSet/>
      <dgm:spPr/>
      <dgm:t>
        <a:bodyPr/>
        <a:lstStyle/>
        <a:p>
          <a:endParaRPr lang="en-US"/>
        </a:p>
      </dgm:t>
    </dgm:pt>
    <dgm:pt modelId="{E085914A-B601-41A4-802C-93A64AA1D447}">
      <dgm:prSet/>
      <dgm:spPr/>
      <dgm:t>
        <a:bodyPr/>
        <a:lstStyle/>
        <a:p>
          <a:r>
            <a:rPr lang="en-US"/>
            <a:t>Use “New Share” to seamlessly transition between shared applications</a:t>
          </a:r>
        </a:p>
      </dgm:t>
    </dgm:pt>
    <dgm:pt modelId="{C2EADA7E-6AED-441B-831F-C7E6E965F3C1}" type="parTrans" cxnId="{52B1A6F9-9432-4103-8B58-CA7A4D652C99}">
      <dgm:prSet/>
      <dgm:spPr/>
      <dgm:t>
        <a:bodyPr/>
        <a:lstStyle/>
        <a:p>
          <a:endParaRPr lang="en-US"/>
        </a:p>
      </dgm:t>
    </dgm:pt>
    <dgm:pt modelId="{88790579-7F4A-463B-B066-9A13AEEA6336}" type="sibTrans" cxnId="{52B1A6F9-9432-4103-8B58-CA7A4D652C99}">
      <dgm:prSet/>
      <dgm:spPr/>
      <dgm:t>
        <a:bodyPr/>
        <a:lstStyle/>
        <a:p>
          <a:endParaRPr lang="en-US"/>
        </a:p>
      </dgm:t>
    </dgm:pt>
    <dgm:pt modelId="{AEE80B3A-F27D-49FE-90AD-342828F063A4}">
      <dgm:prSet/>
      <dgm:spPr/>
      <dgm:t>
        <a:bodyPr/>
        <a:lstStyle/>
        <a:p>
          <a:r>
            <a:rPr lang="en-US"/>
            <a:t>Use the Annotation feature to grab and direct attention</a:t>
          </a:r>
        </a:p>
      </dgm:t>
    </dgm:pt>
    <dgm:pt modelId="{351556DA-7A95-4B61-8C6F-5B02ECE7DB5B}" type="parTrans" cxnId="{45CB2C88-365F-4DEF-A51B-96FB2B22C3A9}">
      <dgm:prSet/>
      <dgm:spPr/>
      <dgm:t>
        <a:bodyPr/>
        <a:lstStyle/>
        <a:p>
          <a:endParaRPr lang="en-US"/>
        </a:p>
      </dgm:t>
    </dgm:pt>
    <dgm:pt modelId="{0ADEEBEF-1040-47E1-858E-DEA796B68AC1}" type="sibTrans" cxnId="{45CB2C88-365F-4DEF-A51B-96FB2B22C3A9}">
      <dgm:prSet/>
      <dgm:spPr/>
      <dgm:t>
        <a:bodyPr/>
        <a:lstStyle/>
        <a:p>
          <a:endParaRPr lang="en-US"/>
        </a:p>
      </dgm:t>
    </dgm:pt>
    <dgm:pt modelId="{A0BC68AF-A680-419E-9F6B-69F5BB4B0D99}">
      <dgm:prSet/>
      <dgm:spPr/>
      <dgm:t>
        <a:bodyPr/>
        <a:lstStyle/>
        <a:p>
          <a:r>
            <a:rPr lang="en-US" b="1"/>
            <a:t>Turn your camera on:</a:t>
          </a:r>
          <a:endParaRPr lang="en-US"/>
        </a:p>
      </dgm:t>
    </dgm:pt>
    <dgm:pt modelId="{6D0BA803-8452-47A1-A671-0958D9BA2C86}" type="parTrans" cxnId="{DC3FDF2C-2606-4193-99C8-76CA350F9F8A}">
      <dgm:prSet/>
      <dgm:spPr/>
      <dgm:t>
        <a:bodyPr/>
        <a:lstStyle/>
        <a:p>
          <a:endParaRPr lang="en-US"/>
        </a:p>
      </dgm:t>
    </dgm:pt>
    <dgm:pt modelId="{F3AF5A7A-F181-41DE-BB80-AEAC94106499}" type="sibTrans" cxnId="{DC3FDF2C-2606-4193-99C8-76CA350F9F8A}">
      <dgm:prSet/>
      <dgm:spPr/>
      <dgm:t>
        <a:bodyPr/>
        <a:lstStyle/>
        <a:p>
          <a:endParaRPr lang="en-US"/>
        </a:p>
      </dgm:t>
    </dgm:pt>
    <dgm:pt modelId="{758FDD1B-CC60-4C36-B775-C792F73790FC}">
      <dgm:prSet/>
      <dgm:spPr/>
      <dgm:t>
        <a:bodyPr/>
        <a:lstStyle/>
        <a:p>
          <a:r>
            <a:rPr lang="en-US"/>
            <a:t>Position your webcam at, or slightly above eye level</a:t>
          </a:r>
        </a:p>
      </dgm:t>
    </dgm:pt>
    <dgm:pt modelId="{05711520-9674-4065-96E6-50D86B016E51}" type="parTrans" cxnId="{7226A527-8FC3-4B36-A7FD-1755D1E2945C}">
      <dgm:prSet/>
      <dgm:spPr/>
      <dgm:t>
        <a:bodyPr/>
        <a:lstStyle/>
        <a:p>
          <a:endParaRPr lang="en-US"/>
        </a:p>
      </dgm:t>
    </dgm:pt>
    <dgm:pt modelId="{B0BB7DEB-995D-4549-A9D8-176DAE0CCF6F}" type="sibTrans" cxnId="{7226A527-8FC3-4B36-A7FD-1755D1E2945C}">
      <dgm:prSet/>
      <dgm:spPr/>
      <dgm:t>
        <a:bodyPr/>
        <a:lstStyle/>
        <a:p>
          <a:endParaRPr lang="en-US"/>
        </a:p>
      </dgm:t>
    </dgm:pt>
    <dgm:pt modelId="{292E8AA1-5570-48A0-A64B-D35F7930A8A8}">
      <dgm:prSet/>
      <dgm:spPr/>
      <dgm:t>
        <a:bodyPr/>
        <a:lstStyle/>
        <a:p>
          <a:r>
            <a:rPr lang="en-US"/>
            <a:t>Be sure to check that it’s not the top of your head or your chin </a:t>
          </a:r>
        </a:p>
      </dgm:t>
    </dgm:pt>
    <dgm:pt modelId="{BF987714-4F71-4A9B-A5E7-F86C57D1374A}" type="parTrans" cxnId="{414119C9-9A69-416A-81BB-A677D24399E7}">
      <dgm:prSet/>
      <dgm:spPr/>
      <dgm:t>
        <a:bodyPr/>
        <a:lstStyle/>
        <a:p>
          <a:endParaRPr lang="en-US"/>
        </a:p>
      </dgm:t>
    </dgm:pt>
    <dgm:pt modelId="{47A4FBEB-83A9-4F79-81C6-7F1C5C7A8897}" type="sibTrans" cxnId="{414119C9-9A69-416A-81BB-A677D24399E7}">
      <dgm:prSet/>
      <dgm:spPr/>
      <dgm:t>
        <a:bodyPr/>
        <a:lstStyle/>
        <a:p>
          <a:endParaRPr lang="en-US"/>
        </a:p>
      </dgm:t>
    </dgm:pt>
    <dgm:pt modelId="{17C7D778-C497-487C-A5C3-706FD7543C0A}">
      <dgm:prSet/>
      <dgm:spPr/>
      <dgm:t>
        <a:bodyPr/>
        <a:lstStyle/>
        <a:p>
          <a:r>
            <a:rPr lang="en-US"/>
            <a:t>Make eye contact – try to look at your webcam as often as possible</a:t>
          </a:r>
        </a:p>
      </dgm:t>
    </dgm:pt>
    <dgm:pt modelId="{1F83E978-B88C-4987-BA8F-7E92E18A112C}" type="parTrans" cxnId="{F1A397C0-3AB4-489A-B0CE-DC92C6F29D31}">
      <dgm:prSet/>
      <dgm:spPr/>
      <dgm:t>
        <a:bodyPr/>
        <a:lstStyle/>
        <a:p>
          <a:endParaRPr lang="en-US"/>
        </a:p>
      </dgm:t>
    </dgm:pt>
    <dgm:pt modelId="{DD4380C8-C292-47C7-AB55-F462F2EAB45D}" type="sibTrans" cxnId="{F1A397C0-3AB4-489A-B0CE-DC92C6F29D31}">
      <dgm:prSet/>
      <dgm:spPr/>
      <dgm:t>
        <a:bodyPr/>
        <a:lstStyle/>
        <a:p>
          <a:endParaRPr lang="en-US"/>
        </a:p>
      </dgm:t>
    </dgm:pt>
    <dgm:pt modelId="{8A8E8B4D-5E5A-464D-B716-056BAE61EEDC}">
      <dgm:prSet/>
      <dgm:spPr/>
      <dgm:t>
        <a:bodyPr/>
        <a:lstStyle/>
        <a:p>
          <a:r>
            <a:rPr lang="en-US"/>
            <a:t>Or you can look at others directly and that looks like your looking into your camera </a:t>
          </a:r>
        </a:p>
      </dgm:t>
    </dgm:pt>
    <dgm:pt modelId="{5A867692-93D3-49F5-B0F2-460A37BB901B}" type="parTrans" cxnId="{49320B37-947D-48DA-98EE-BC3E055315F2}">
      <dgm:prSet/>
      <dgm:spPr/>
      <dgm:t>
        <a:bodyPr/>
        <a:lstStyle/>
        <a:p>
          <a:endParaRPr lang="en-US"/>
        </a:p>
      </dgm:t>
    </dgm:pt>
    <dgm:pt modelId="{2E9820D2-C1BF-4BA6-8963-C597DEB65409}" type="sibTrans" cxnId="{49320B37-947D-48DA-98EE-BC3E055315F2}">
      <dgm:prSet/>
      <dgm:spPr/>
      <dgm:t>
        <a:bodyPr/>
        <a:lstStyle/>
        <a:p>
          <a:endParaRPr lang="en-US"/>
        </a:p>
      </dgm:t>
    </dgm:pt>
    <dgm:pt modelId="{10C941B4-453B-4BF5-BA6A-8B90EB7B5CA4}" type="pres">
      <dgm:prSet presAssocID="{97E4A687-B3AF-48A3-9AA3-099EE814E084}" presName="diagram" presStyleCnt="0">
        <dgm:presLayoutVars>
          <dgm:dir/>
          <dgm:resizeHandles val="exact"/>
        </dgm:presLayoutVars>
      </dgm:prSet>
      <dgm:spPr/>
    </dgm:pt>
    <dgm:pt modelId="{88EF931B-694C-432F-B055-E06A51A11C93}" type="pres">
      <dgm:prSet presAssocID="{605299B7-5244-4965-B9B4-8E84C9EA4250}" presName="node" presStyleLbl="node1" presStyleIdx="0" presStyleCnt="3">
        <dgm:presLayoutVars>
          <dgm:bulletEnabled val="1"/>
        </dgm:presLayoutVars>
      </dgm:prSet>
      <dgm:spPr/>
    </dgm:pt>
    <dgm:pt modelId="{4D70AA1A-6271-48EF-8D05-B8DDECF52D5D}" type="pres">
      <dgm:prSet presAssocID="{962CBF23-A9D1-48AC-B3E5-DEB382E8B5F9}" presName="sibTrans" presStyleCnt="0"/>
      <dgm:spPr/>
    </dgm:pt>
    <dgm:pt modelId="{C1E397C9-FE25-4431-B385-E3F0DC548801}" type="pres">
      <dgm:prSet presAssocID="{C18DE0EA-76B7-476C-8499-A5E3F314661E}" presName="node" presStyleLbl="node1" presStyleIdx="1" presStyleCnt="3">
        <dgm:presLayoutVars>
          <dgm:bulletEnabled val="1"/>
        </dgm:presLayoutVars>
      </dgm:prSet>
      <dgm:spPr/>
    </dgm:pt>
    <dgm:pt modelId="{62382DC9-E192-452E-A536-D798E2D3CC3D}" type="pres">
      <dgm:prSet presAssocID="{D2A69BE1-F127-47AB-AD66-4E4F11E03F40}" presName="sibTrans" presStyleCnt="0"/>
      <dgm:spPr/>
    </dgm:pt>
    <dgm:pt modelId="{6252F3C0-1B13-4144-B6AA-DFD3ED75F5AE}" type="pres">
      <dgm:prSet presAssocID="{A0BC68AF-A680-419E-9F6B-69F5BB4B0D99}" presName="node" presStyleLbl="node1" presStyleIdx="2" presStyleCnt="3">
        <dgm:presLayoutVars>
          <dgm:bulletEnabled val="1"/>
        </dgm:presLayoutVars>
      </dgm:prSet>
      <dgm:spPr/>
    </dgm:pt>
  </dgm:ptLst>
  <dgm:cxnLst>
    <dgm:cxn modelId="{2EEB7B08-46F3-4AB9-BF3A-C7A75DF81DE5}" type="presOf" srcId="{E085914A-B601-41A4-802C-93A64AA1D447}" destId="{C1E397C9-FE25-4431-B385-E3F0DC548801}" srcOrd="0" destOrd="5" presId="urn:microsoft.com/office/officeart/2005/8/layout/default"/>
    <dgm:cxn modelId="{1845300C-1A38-491B-BB2D-10C5E1C36954}" type="presOf" srcId="{901F6CA2-9A5B-4C35-914B-6F94AEA78B6D}" destId="{C1E397C9-FE25-4431-B385-E3F0DC548801}" srcOrd="0" destOrd="3" presId="urn:microsoft.com/office/officeart/2005/8/layout/default"/>
    <dgm:cxn modelId="{228FFB19-30DA-445C-81BD-8353F235025A}" srcId="{97E4A687-B3AF-48A3-9AA3-099EE814E084}" destId="{605299B7-5244-4965-B9B4-8E84C9EA4250}" srcOrd="0" destOrd="0" parTransId="{7EF94AA4-87FA-4B78-BF8F-87F5E7A203F9}" sibTransId="{962CBF23-A9D1-48AC-B3E5-DEB382E8B5F9}"/>
    <dgm:cxn modelId="{6FF7331C-BF24-49C8-8227-1194BD114EEC}" type="presOf" srcId="{AEE80B3A-F27D-49FE-90AD-342828F063A4}" destId="{C1E397C9-FE25-4431-B385-E3F0DC548801}" srcOrd="0" destOrd="6" presId="urn:microsoft.com/office/officeart/2005/8/layout/default"/>
    <dgm:cxn modelId="{7226A527-8FC3-4B36-A7FD-1755D1E2945C}" srcId="{A0BC68AF-A680-419E-9F6B-69F5BB4B0D99}" destId="{758FDD1B-CC60-4C36-B775-C792F73790FC}" srcOrd="0" destOrd="0" parTransId="{05711520-9674-4065-96E6-50D86B016E51}" sibTransId="{B0BB7DEB-995D-4549-A9D8-176DAE0CCF6F}"/>
    <dgm:cxn modelId="{04A7D127-F955-4B4B-A6E1-FEFB5627D872}" type="presOf" srcId="{8A8E8B4D-5E5A-464D-B716-056BAE61EEDC}" destId="{6252F3C0-1B13-4144-B6AA-DFD3ED75F5AE}" srcOrd="0" destOrd="4" presId="urn:microsoft.com/office/officeart/2005/8/layout/default"/>
    <dgm:cxn modelId="{DC3FDF2C-2606-4193-99C8-76CA350F9F8A}" srcId="{97E4A687-B3AF-48A3-9AA3-099EE814E084}" destId="{A0BC68AF-A680-419E-9F6B-69F5BB4B0D99}" srcOrd="2" destOrd="0" parTransId="{6D0BA803-8452-47A1-A671-0958D9BA2C86}" sibTransId="{F3AF5A7A-F181-41DE-BB80-AEAC94106499}"/>
    <dgm:cxn modelId="{AE2BFB2C-4EE2-410A-8270-6DB57E638FA3}" type="presOf" srcId="{97E4A687-B3AF-48A3-9AA3-099EE814E084}" destId="{10C941B4-453B-4BF5-BA6A-8B90EB7B5CA4}" srcOrd="0" destOrd="0" presId="urn:microsoft.com/office/officeart/2005/8/layout/default"/>
    <dgm:cxn modelId="{49320B37-947D-48DA-98EE-BC3E055315F2}" srcId="{17C7D778-C497-487C-A5C3-706FD7543C0A}" destId="{8A8E8B4D-5E5A-464D-B716-056BAE61EEDC}" srcOrd="0" destOrd="0" parTransId="{5A867692-93D3-49F5-B0F2-460A37BB901B}" sibTransId="{2E9820D2-C1BF-4BA6-8963-C597DEB65409}"/>
    <dgm:cxn modelId="{ED381E38-4366-4F61-9996-344EA0E35A1F}" type="presOf" srcId="{605299B7-5244-4965-B9B4-8E84C9EA4250}" destId="{88EF931B-694C-432F-B055-E06A51A11C93}" srcOrd="0" destOrd="0" presId="urn:microsoft.com/office/officeart/2005/8/layout/default"/>
    <dgm:cxn modelId="{D2BF5262-7021-4800-B549-C90627D51889}" srcId="{605299B7-5244-4965-B9B4-8E84C9EA4250}" destId="{33A0135B-E49C-49A6-8F4F-79797F9D372A}" srcOrd="2" destOrd="0" parTransId="{2A537B39-52A8-4F20-9A35-FD3C04D3E308}" sibTransId="{DA5334EF-C89B-4B83-9875-0EB62CB79A96}"/>
    <dgm:cxn modelId="{287AF06D-2AD8-4C76-953A-6DFA9D26E204}" srcId="{C18DE0EA-76B7-476C-8499-A5E3F314661E}" destId="{05CA6E75-72D3-4687-B9AE-FC5D4DBC07C4}" srcOrd="0" destOrd="0" parTransId="{8B666CA6-9F90-4994-932B-E0CD0CBEC413}" sibTransId="{8D30C738-0631-4CD9-BF3F-106246580B19}"/>
    <dgm:cxn modelId="{ECE0CF72-A171-4A58-894A-7EAF2783B0FD}" type="presOf" srcId="{F4E4AA19-317E-466A-9983-372D2F4ABF9F}" destId="{C1E397C9-FE25-4431-B385-E3F0DC548801}" srcOrd="0" destOrd="4" presId="urn:microsoft.com/office/officeart/2005/8/layout/default"/>
    <dgm:cxn modelId="{FF7CD173-6E74-40E9-8F86-3F732A453A4D}" type="presOf" srcId="{449B3FC9-7379-45D5-BECC-B2AC9F75151B}" destId="{88EF931B-694C-432F-B055-E06A51A11C93}" srcOrd="0" destOrd="1" presId="urn:microsoft.com/office/officeart/2005/8/layout/default"/>
    <dgm:cxn modelId="{B933A075-1CFB-4641-BA48-28DDE0752EA2}" type="presOf" srcId="{17C7D778-C497-487C-A5C3-706FD7543C0A}" destId="{6252F3C0-1B13-4144-B6AA-DFD3ED75F5AE}" srcOrd="0" destOrd="3" presId="urn:microsoft.com/office/officeart/2005/8/layout/default"/>
    <dgm:cxn modelId="{D0BFAC81-647E-42B5-AA39-D4DD7DF4A76F}" type="presOf" srcId="{758FDD1B-CC60-4C36-B775-C792F73790FC}" destId="{6252F3C0-1B13-4144-B6AA-DFD3ED75F5AE}" srcOrd="0" destOrd="1" presId="urn:microsoft.com/office/officeart/2005/8/layout/default"/>
    <dgm:cxn modelId="{4067C182-42CB-42B7-BC19-A72DD1CDCB77}" srcId="{C18DE0EA-76B7-476C-8499-A5E3F314661E}" destId="{57907CE4-B8FE-4716-844F-E3E573A3220F}" srcOrd="1" destOrd="0" parTransId="{D013D8AF-50C4-466E-A431-F09BB5CCE395}" sibTransId="{24384A81-6041-49F7-9490-AE116EC5D549}"/>
    <dgm:cxn modelId="{71CE4B86-336B-44A2-BEC1-A205BAFD5B94}" type="presOf" srcId="{57907CE4-B8FE-4716-844F-E3E573A3220F}" destId="{C1E397C9-FE25-4431-B385-E3F0DC548801}" srcOrd="0" destOrd="2" presId="urn:microsoft.com/office/officeart/2005/8/layout/default"/>
    <dgm:cxn modelId="{45CB2C88-365F-4DEF-A51B-96FB2B22C3A9}" srcId="{C18DE0EA-76B7-476C-8499-A5E3F314661E}" destId="{AEE80B3A-F27D-49FE-90AD-342828F063A4}" srcOrd="3" destOrd="0" parTransId="{351556DA-7A95-4B61-8C6F-5B02ECE7DB5B}" sibTransId="{0ADEEBEF-1040-47E1-858E-DEA796B68AC1}"/>
    <dgm:cxn modelId="{6903B18A-CF6E-4D02-B51D-DACBA8E6C31A}" type="presOf" srcId="{292E8AA1-5570-48A0-A64B-D35F7930A8A8}" destId="{6252F3C0-1B13-4144-B6AA-DFD3ED75F5AE}" srcOrd="0" destOrd="2" presId="urn:microsoft.com/office/officeart/2005/8/layout/default"/>
    <dgm:cxn modelId="{D585CB8F-9D43-417F-BB95-A563044DA96E}" srcId="{97E4A687-B3AF-48A3-9AA3-099EE814E084}" destId="{C18DE0EA-76B7-476C-8499-A5E3F314661E}" srcOrd="1" destOrd="0" parTransId="{2517D5A6-A66F-439E-9547-F911707DC1F5}" sibTransId="{D2A69BE1-F127-47AB-AD66-4E4F11E03F40}"/>
    <dgm:cxn modelId="{FE735697-7A48-4014-87A0-9823E7B3F393}" srcId="{C18DE0EA-76B7-476C-8499-A5E3F314661E}" destId="{901F6CA2-9A5B-4C35-914B-6F94AEA78B6D}" srcOrd="2" destOrd="0" parTransId="{040D6770-7A9F-4F2D-86BC-593E94645F51}" sibTransId="{5903EC2B-2634-4B40-8F6D-F02B85CA9743}"/>
    <dgm:cxn modelId="{01C87A9D-3EAF-42AA-9687-60E840B18667}" srcId="{901F6CA2-9A5B-4C35-914B-6F94AEA78B6D}" destId="{F4E4AA19-317E-466A-9983-372D2F4ABF9F}" srcOrd="0" destOrd="0" parTransId="{C565F9EA-E734-4390-A3EE-0447082382E8}" sibTransId="{E17F9856-098F-4393-9732-446C4E5484F5}"/>
    <dgm:cxn modelId="{F1A397C0-3AB4-489A-B0CE-DC92C6F29D31}" srcId="{A0BC68AF-A680-419E-9F6B-69F5BB4B0D99}" destId="{17C7D778-C497-487C-A5C3-706FD7543C0A}" srcOrd="1" destOrd="0" parTransId="{1F83E978-B88C-4987-BA8F-7E92E18A112C}" sibTransId="{DD4380C8-C292-47C7-AB55-F462F2EAB45D}"/>
    <dgm:cxn modelId="{414119C9-9A69-416A-81BB-A677D24399E7}" srcId="{758FDD1B-CC60-4C36-B775-C792F73790FC}" destId="{292E8AA1-5570-48A0-A64B-D35F7930A8A8}" srcOrd="0" destOrd="0" parTransId="{BF987714-4F71-4A9B-A5E7-F86C57D1374A}" sibTransId="{47A4FBEB-83A9-4F79-81C6-7F1C5C7A8897}"/>
    <dgm:cxn modelId="{C4B37EC9-F4AE-4595-81A3-40C96C1F78EE}" type="presOf" srcId="{5D9E7823-8B0E-4D97-A0EA-9D7735F196AE}" destId="{88EF931B-694C-432F-B055-E06A51A11C93}" srcOrd="0" destOrd="2" presId="urn:microsoft.com/office/officeart/2005/8/layout/default"/>
    <dgm:cxn modelId="{47FBC5D0-2B50-4880-ACE2-D01BD211DE33}" type="presOf" srcId="{A0BC68AF-A680-419E-9F6B-69F5BB4B0D99}" destId="{6252F3C0-1B13-4144-B6AA-DFD3ED75F5AE}" srcOrd="0" destOrd="0" presId="urn:microsoft.com/office/officeart/2005/8/layout/default"/>
    <dgm:cxn modelId="{0957B1D8-ADEF-4432-965D-629FC6FF2968}" type="presOf" srcId="{C18DE0EA-76B7-476C-8499-A5E3F314661E}" destId="{C1E397C9-FE25-4431-B385-E3F0DC548801}" srcOrd="0" destOrd="0" presId="urn:microsoft.com/office/officeart/2005/8/layout/default"/>
    <dgm:cxn modelId="{2F0DB9E2-064B-42C1-98A3-C6EFF4E52566}" type="presOf" srcId="{05CA6E75-72D3-4687-B9AE-FC5D4DBC07C4}" destId="{C1E397C9-FE25-4431-B385-E3F0DC548801}" srcOrd="0" destOrd="1" presId="urn:microsoft.com/office/officeart/2005/8/layout/default"/>
    <dgm:cxn modelId="{8B7C3DEE-8F13-460B-82EC-77017C5375B9}" type="presOf" srcId="{33A0135B-E49C-49A6-8F4F-79797F9D372A}" destId="{88EF931B-694C-432F-B055-E06A51A11C93}" srcOrd="0" destOrd="3" presId="urn:microsoft.com/office/officeart/2005/8/layout/default"/>
    <dgm:cxn modelId="{D4994AF9-280C-45B6-AE4B-6C96DAD1E772}" srcId="{605299B7-5244-4965-B9B4-8E84C9EA4250}" destId="{5D9E7823-8B0E-4D97-A0EA-9D7735F196AE}" srcOrd="1" destOrd="0" parTransId="{F628ACEB-3DBB-4011-B1FD-48ECDD8B7CE2}" sibTransId="{F63E1B11-A10C-4A1D-BC1D-B3B1EACD96CD}"/>
    <dgm:cxn modelId="{52B1A6F9-9432-4103-8B58-CA7A4D652C99}" srcId="{901F6CA2-9A5B-4C35-914B-6F94AEA78B6D}" destId="{E085914A-B601-41A4-802C-93A64AA1D447}" srcOrd="1" destOrd="0" parTransId="{C2EADA7E-6AED-441B-831F-C7E6E965F3C1}" sibTransId="{88790579-7F4A-463B-B066-9A13AEEA6336}"/>
    <dgm:cxn modelId="{657A41FC-4640-4C42-97B0-1FD4F8CE5B6E}" srcId="{605299B7-5244-4965-B9B4-8E84C9EA4250}" destId="{449B3FC9-7379-45D5-BECC-B2AC9F75151B}" srcOrd="0" destOrd="0" parTransId="{92266E68-3C57-40BF-B554-2BFC71D8C625}" sibTransId="{7AF78A94-C178-4298-9E52-DA4E58C59ACE}"/>
    <dgm:cxn modelId="{2FA02F09-3DE3-41EE-900B-CFD9001FF4D0}" type="presParOf" srcId="{10C941B4-453B-4BF5-BA6A-8B90EB7B5CA4}" destId="{88EF931B-694C-432F-B055-E06A51A11C93}" srcOrd="0" destOrd="0" presId="urn:microsoft.com/office/officeart/2005/8/layout/default"/>
    <dgm:cxn modelId="{625D1C96-B898-4912-975C-3B2BF105D04A}" type="presParOf" srcId="{10C941B4-453B-4BF5-BA6A-8B90EB7B5CA4}" destId="{4D70AA1A-6271-48EF-8D05-B8DDECF52D5D}" srcOrd="1" destOrd="0" presId="urn:microsoft.com/office/officeart/2005/8/layout/default"/>
    <dgm:cxn modelId="{A1D9AAFF-C26C-4632-B9E9-D46A8BC23642}" type="presParOf" srcId="{10C941B4-453B-4BF5-BA6A-8B90EB7B5CA4}" destId="{C1E397C9-FE25-4431-B385-E3F0DC548801}" srcOrd="2" destOrd="0" presId="urn:microsoft.com/office/officeart/2005/8/layout/default"/>
    <dgm:cxn modelId="{3DB9C5B7-6888-4FF3-839D-EB9C11EB0A63}" type="presParOf" srcId="{10C941B4-453B-4BF5-BA6A-8B90EB7B5CA4}" destId="{62382DC9-E192-452E-A536-D798E2D3CC3D}" srcOrd="3" destOrd="0" presId="urn:microsoft.com/office/officeart/2005/8/layout/default"/>
    <dgm:cxn modelId="{6788DEE0-441F-4E38-ADAA-2F1EB2D4E4DD}" type="presParOf" srcId="{10C941B4-453B-4BF5-BA6A-8B90EB7B5CA4}" destId="{6252F3C0-1B13-4144-B6AA-DFD3ED75F5A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F931B-694C-432F-B055-E06A51A11C93}">
      <dsp:nvSpPr>
        <dsp:cNvPr id="0" name=""/>
        <dsp:cNvSpPr/>
      </dsp:nvSpPr>
      <dsp:spPr>
        <a:xfrm>
          <a:off x="1742673" y="241"/>
          <a:ext cx="3347739" cy="20086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Before the Meeting: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Test your Audio and Video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Have the content you intend to share (ex. Power point)ready in advance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Make sure the lighting around you is good – the round selfie lights are always good to use</a:t>
          </a:r>
        </a:p>
      </dsp:txBody>
      <dsp:txXfrm>
        <a:off x="1742673" y="241"/>
        <a:ext cx="3347739" cy="2008643"/>
      </dsp:txXfrm>
    </dsp:sp>
    <dsp:sp modelId="{C1E397C9-FE25-4431-B385-E3F0DC548801}">
      <dsp:nvSpPr>
        <dsp:cNvPr id="0" name=""/>
        <dsp:cNvSpPr/>
      </dsp:nvSpPr>
      <dsp:spPr>
        <a:xfrm>
          <a:off x="5425186" y="241"/>
          <a:ext cx="3347739" cy="2008643"/>
        </a:xfrm>
        <a:prstGeom prst="rect">
          <a:avLst/>
        </a:prstGeom>
        <a:solidFill>
          <a:schemeClr val="accent2">
            <a:hueOff val="-2059443"/>
            <a:satOff val="27296"/>
            <a:lumOff val="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Hosting a Meeting: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Mute your microphone if others are presenting/speaking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Use Gallery View for collaborative meetings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Share your screen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Share specific applications to control displayed content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Use “New Share” to seamlessly transition between shared applications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Use the Annotation feature to grab and direct attention</a:t>
          </a:r>
        </a:p>
      </dsp:txBody>
      <dsp:txXfrm>
        <a:off x="5425186" y="241"/>
        <a:ext cx="3347739" cy="2008643"/>
      </dsp:txXfrm>
    </dsp:sp>
    <dsp:sp modelId="{6252F3C0-1B13-4144-B6AA-DFD3ED75F5AE}">
      <dsp:nvSpPr>
        <dsp:cNvPr id="0" name=""/>
        <dsp:cNvSpPr/>
      </dsp:nvSpPr>
      <dsp:spPr>
        <a:xfrm>
          <a:off x="3583930" y="2343658"/>
          <a:ext cx="3347739" cy="2008643"/>
        </a:xfrm>
        <a:prstGeom prst="rect">
          <a:avLst/>
        </a:prstGeom>
        <a:solidFill>
          <a:schemeClr val="accent2">
            <a:hueOff val="-4118886"/>
            <a:satOff val="54591"/>
            <a:lumOff val="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Turn your camera on: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Position your webcam at, or slightly above eye level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Be sure to check that it’s not the top of your head or your chin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Make eye contact – try to look at your webcam as often as possible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Or you can look at others directly and that looks like your looking into your camera </a:t>
          </a:r>
        </a:p>
      </dsp:txBody>
      <dsp:txXfrm>
        <a:off x="3583930" y="2343658"/>
        <a:ext cx="3347739" cy="2008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7202C-75DC-AF4A-B54D-DC9E4F2D18A2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9D4B0-238C-774C-BD4A-1B3419D8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9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carlieporterfield/2020/03/18/nearly-half-of-worlds-children-out-of-school-due-to-coronavirus/#66b8b2837ac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usinesstravelnews.com/Procurement/Tripbam-Offers-Hotel-Booking-and-Cancellation-Analysis-To-Gauge-Covid-19-Recovery" TargetMode="External"/><Relationship Id="rId5" Type="http://schemas.openxmlformats.org/officeDocument/2006/relationships/hyperlink" Target="https://www.kff.org/global-health-policy/poll-finding/kff-coronavirus-poll-march-2020/" TargetMode="External"/><Relationship Id="rId4" Type="http://schemas.openxmlformats.org/officeDocument/2006/relationships/hyperlink" Target="http://Verizhttps:/www.hollywoodreporter.com/news/gaming-usage-up-75-percent-coronavirus-outbreak-verizon-reports-128514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5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82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Path:</a:t>
            </a:r>
          </a:p>
          <a:p>
            <a:endParaRPr lang="en-US" dirty="0"/>
          </a:p>
          <a:p>
            <a:r>
              <a:rPr lang="en-US" dirty="0"/>
              <a:t>1) Hal &gt;&gt; Answer Live, click Done</a:t>
            </a:r>
          </a:p>
          <a:p>
            <a:r>
              <a:rPr lang="en-US" dirty="0"/>
              <a:t>2) Hal's Little Sister &gt;&gt; Type Answer, Send Privately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7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Path </a:t>
            </a:r>
          </a:p>
          <a:p>
            <a:endParaRPr lang="en-US" dirty="0"/>
          </a:p>
          <a:p>
            <a:r>
              <a:rPr lang="en-US" dirty="0"/>
              <a:t>1) Example of, "Voting" on questions</a:t>
            </a:r>
          </a:p>
          <a:p>
            <a:r>
              <a:rPr lang="en-US" dirty="0"/>
              <a:t>2) Example of, Attendees "Commenting" on questions</a:t>
            </a:r>
          </a:p>
          <a:p>
            <a:r>
              <a:rPr lang="en-US" dirty="0"/>
              <a:t>3) Click, "Dismiss" &gt;&gt; Emily </a:t>
            </a:r>
            <a:r>
              <a:rPr lang="en-US" dirty="0" err="1"/>
              <a:t>Wemily's</a:t>
            </a:r>
            <a:r>
              <a:rPr lang="en-US" dirty="0"/>
              <a:t> question</a:t>
            </a:r>
          </a:p>
          <a:p>
            <a:r>
              <a:rPr lang="en-US" dirty="0"/>
              <a:t>4) Click, "Dismiss" &gt;&gt; Emily </a:t>
            </a:r>
            <a:r>
              <a:rPr lang="en-US" dirty="0" err="1"/>
              <a:t>Wemily's</a:t>
            </a:r>
            <a:r>
              <a:rPr lang="en-US" dirty="0"/>
              <a:t>, "Thank you" </a:t>
            </a:r>
          </a:p>
          <a:p>
            <a:r>
              <a:rPr lang="en-US" dirty="0"/>
              <a:t>5) Click (show) Dismissed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11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08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60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82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</a:t>
            </a:r>
            <a:r>
              <a:rPr lang="en-US" baseline="0" dirty="0"/>
              <a:t> Meeting &gt; "End Meeting for All"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5A1E-F8F7-DA4F-949A-D2DFF14631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3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55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6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Image with a full width/height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6E6E4-F200-4E49-9AEB-A5ACBBD9F4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8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531225" y="2028825"/>
            <a:ext cx="24364950" cy="1370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cs typeface="Calibri"/>
              </a:rPr>
              <a:t>TALK TRACK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We’ve always known there is remote work/learning happening, but we thought about it as 1:1. One member of a family would work from home, maybe full time or part time, so they had their setup and their workstyle.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But now it is multiple people in multiple spaces: Kids learning in the kitchen or the living room. Parents working in the home office or the bedroom. For all of these users, everyone needs a PC. How many displays do you need? How many printers?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With more people sharing the home network, what about security?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All of these users are vying for tech resources and internet bandwidth.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During this disaster and beyond, we need to consider these different settings and challenges and use this as an opportunity. 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860M kids out of school: UN estimate, Mar. 18 2020</a:t>
            </a:r>
          </a:p>
          <a:p>
            <a:r>
              <a:rPr lang="en-US" u="sng" dirty="0">
                <a:hlinkClick r:id="rId3"/>
              </a:rPr>
              <a:t>https://www.forbes.com/sites/carlieporterfield/2020/03/18/nearly-half-of-worlds-children-out-of-school-due-to-coronavirus/#66b8b2837ac0</a:t>
            </a:r>
            <a:endParaRPr lang="en-US" u="sng" dirty="0">
              <a:cs typeface="Calibri"/>
              <a:hlinkClick r:id="rId3"/>
            </a:endParaRPr>
          </a:p>
          <a:p>
            <a:endParaRPr lang="en-US" u="sng" dirty="0">
              <a:cs typeface="Calibri"/>
            </a:endParaRPr>
          </a:p>
          <a:p>
            <a:r>
              <a:rPr lang="en-US" dirty="0"/>
              <a:t>Verizon report on increased network usage, Mar. 17 2020 </a:t>
            </a:r>
          </a:p>
          <a:p>
            <a:r>
              <a:rPr lang="en-US" u="sng" dirty="0">
                <a:hlinkClick r:id="rId4"/>
              </a:rPr>
              <a:t>https://www.hollywoodreporter.com/news/gaming-usage-up-75-percent-coronavirus-outbreak-verizon-reports-1285140</a:t>
            </a:r>
            <a:endParaRPr lang="en-US" dirty="0">
              <a:cs typeface="Calibri" panose="020F0502020204030204"/>
              <a:hlinkClick r:id="" action="ppaction://noaction"/>
            </a:endParaRPr>
          </a:p>
          <a:p>
            <a:endParaRPr lang="en-US" u="sng" dirty="0">
              <a:cs typeface="Calibri"/>
            </a:endParaRPr>
          </a:p>
          <a:p>
            <a:r>
              <a:rPr lang="en-US" dirty="0">
                <a:cs typeface="Calibri" panose="020F0502020204030204"/>
              </a:rPr>
              <a:t>Disruption: Kaiser Family Foundation survey, Mar. 17 2020</a:t>
            </a:r>
            <a:endParaRPr lang="en-US" u="sng" dirty="0">
              <a:cs typeface="Calibri"/>
            </a:endParaRPr>
          </a:p>
          <a:p>
            <a:r>
              <a:rPr lang="en-US" u="sng" dirty="0">
                <a:hlinkClick r:id="rId5"/>
              </a:rPr>
              <a:t>https://www.kff.org/global-health-policy/poll-finding/kff-coronavirus-poll-march-2020/</a:t>
            </a:r>
            <a:endParaRPr lang="en-US" dirty="0"/>
          </a:p>
          <a:p>
            <a:r>
              <a:rPr lang="en-US" dirty="0">
                <a:cs typeface="Calibri" panose="020F0502020204030204"/>
              </a:rPr>
              <a:t>53% of US respondents no longer comfortable going to stores to shop, 56% won't go to a restaurant, 58% won't go to the gym (Harris Poll, Mar. 18, 2020)</a:t>
            </a:r>
            <a:endParaRPr lang="en-US" u="sng" dirty="0">
              <a:cs typeface="Calibri" panose="020F0502020204030204"/>
            </a:endParaRPr>
          </a:p>
          <a:p>
            <a:endParaRPr lang="en-US" u="sng" dirty="0">
              <a:cs typeface="Calibri" panose="020F0502020204030204"/>
            </a:endParaRPr>
          </a:p>
          <a:p>
            <a:r>
              <a:rPr lang="en-US" u="none" dirty="0">
                <a:cs typeface="Calibri" panose="020F0502020204030204"/>
              </a:rPr>
              <a:t>HP survey, 1100 end-users in US, UK, AUS, Mar. 18, 2020</a:t>
            </a:r>
          </a:p>
          <a:p>
            <a:endParaRPr lang="en-US" u="none" dirty="0">
              <a:cs typeface="Calibri" panose="020F0502020204030204"/>
            </a:endParaRPr>
          </a:p>
          <a:p>
            <a:r>
              <a:rPr lang="en-US" u="none" dirty="0">
                <a:cs typeface="Calibri" panose="020F0502020204030204"/>
              </a:rPr>
              <a:t>Business Travel News, </a:t>
            </a:r>
            <a:r>
              <a:rPr lang="en-US" u="none" dirty="0" err="1">
                <a:cs typeface="Calibri" panose="020F0502020204030204"/>
              </a:rPr>
              <a:t>Tripbam</a:t>
            </a:r>
            <a:r>
              <a:rPr lang="en-US" u="none" dirty="0">
                <a:cs typeface="Calibri" panose="020F0502020204030204"/>
              </a:rPr>
              <a:t> Offers Hotel Booking and Cancellation Analysis To Gauge Covid-19 Recovery, Mar. 19 2020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“There still are some business travelers on the road… possibly about only 30 percent of the normal amount, at least as of the beginning of the week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6"/>
              </a:rPr>
              <a:t>”</a:t>
            </a:r>
            <a:endParaRPr lang="en-US" u="none" dirty="0">
              <a:cs typeface="Calibri" panose="020F0502020204030204"/>
              <a:hlinkClick r:id="rId6"/>
            </a:endParaRPr>
          </a:p>
          <a:p>
            <a:r>
              <a:rPr lang="en-US" dirty="0">
                <a:hlinkClick r:id="rId6"/>
              </a:rPr>
              <a:t>https://www.businesstravelnews.com/Procurement/Tripbam-Offers-Hotel-Booking-and-Cancellation-Analysis-To-Gauge-Covid-19-Recovery</a:t>
            </a:r>
            <a:endParaRPr lang="en-US" u="none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40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3759C-EB70-4DC5-AA0C-9F143C155E1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40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81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7E1EE-0039-4797-B978-F453418260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8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9678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</a:t>
            </a:r>
            <a:r>
              <a:rPr lang="en-US" baseline="0" dirty="0"/>
              <a:t> Mode &gt; Broadcast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5A1E-F8F7-DA4F-949A-D2DFF14631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87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while sharing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5A1E-F8F7-DA4F-949A-D2DFF14631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22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5A1E-F8F7-DA4F-949A-D2DFF14631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84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5A1E-F8F7-DA4F-949A-D2DFF14631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0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r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4788994"/>
            <a:ext cx="7801511" cy="111863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5907625"/>
            <a:ext cx="7801511" cy="564428"/>
          </a:xfrm>
        </p:spPr>
        <p:txBody>
          <a:bodyPr anchor="ctr"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Zoom Rep Name | 12.31.19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0A8C4-2AFB-844A-80CE-531E540E17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3415" y="5800605"/>
            <a:ext cx="2532850" cy="5450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numCol="1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numCol="1"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numCol="1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40337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- Dark">
    <p:bg>
      <p:bgPr>
        <a:solidFill>
          <a:schemeClr val="tx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356127-D683-0549-9958-A786F71DF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23" y="6512144"/>
            <a:ext cx="872218" cy="196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7EBA93-D0AF-5F41-84E9-3BEF2A8B0226}"/>
              </a:ext>
            </a:extLst>
          </p:cNvPr>
          <p:cNvSpPr txBox="1"/>
          <p:nvPr userDrawn="1"/>
        </p:nvSpPr>
        <p:spPr>
          <a:xfrm>
            <a:off x="1157855" y="6479395"/>
            <a:ext cx="3117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0" i="0" kern="1200" spc="20" baseline="0" dirty="0">
                <a:solidFill>
                  <a:schemeClr val="bg1">
                    <a:lumMod val="8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© 2020 </a:t>
            </a:r>
            <a:r>
              <a:rPr lang="en-US" sz="1100" b="0" i="0" spc="20" baseline="0" dirty="0">
                <a:solidFill>
                  <a:schemeClr val="bg1">
                    <a:lumMod val="8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Zoom Video Communications, Inc.</a:t>
            </a:r>
          </a:p>
        </p:txBody>
      </p:sp>
    </p:spTree>
    <p:extLst>
      <p:ext uri="{BB962C8B-B14F-4D97-AF65-F5344CB8AC3E}">
        <p14:creationId xmlns:p14="http://schemas.microsoft.com/office/powerpoint/2010/main" val="359208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title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black">
          <a:xfrm>
            <a:off x="441962" y="313418"/>
            <a:ext cx="11280140" cy="387798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438151" y="1584964"/>
            <a:ext cx="5374216" cy="429302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6091767" y="1581152"/>
            <a:ext cx="5171019" cy="4296832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41962" y="1001854"/>
            <a:ext cx="11280140" cy="36933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398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60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63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r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4788994"/>
            <a:ext cx="7801511" cy="111863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5907625"/>
            <a:ext cx="7801511" cy="564428"/>
          </a:xfrm>
        </p:spPr>
        <p:txBody>
          <a:bodyPr anchor="ctr"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Zoom Rep Name | 12.31.19</a:t>
            </a:r>
          </a:p>
        </p:txBody>
      </p:sp>
    </p:spTree>
    <p:extLst>
      <p:ext uri="{BB962C8B-B14F-4D97-AF65-F5344CB8AC3E}">
        <p14:creationId xmlns:p14="http://schemas.microsoft.com/office/powerpoint/2010/main" val="160157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733B-0C98-324B-B5C0-5043989D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F91002-F4E7-0E41-9083-5D923CC4F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50" y="1171575"/>
            <a:ext cx="11380788" cy="50149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6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804" y="1171145"/>
            <a:ext cx="5558640" cy="471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C787D4-4F95-7645-93B5-1CAF1792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5F17D7-37F9-CF4B-A2B4-CB0EC24D0C1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22670" y="1171145"/>
            <a:ext cx="5558640" cy="471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0"/>
          <p:cNvSpPr/>
          <p:nvPr userDrawn="1"/>
        </p:nvSpPr>
        <p:spPr>
          <a:xfrm>
            <a:off x="3389874" y="2925537"/>
            <a:ext cx="5412252" cy="100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ct val="25000"/>
            </a:pPr>
            <a:r>
              <a:rPr lang="es-HN" sz="6000" b="0" i="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Thank You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018372" y="4732653"/>
            <a:ext cx="415525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7" latinLnBrk="1" hangingPunct="0">
              <a:spcAft>
                <a:spcPts val="600"/>
              </a:spcAft>
            </a:pPr>
            <a:r>
              <a:rPr lang="en-US" sz="2000" b="0" i="0" spc="40" dirty="0">
                <a:solidFill>
                  <a:schemeClr val="bg1">
                    <a:lumMod val="6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 Connect With Us</a:t>
            </a:r>
          </a:p>
          <a:p>
            <a:pPr algn="ctr" defTabSz="914377" latinLnBrk="1" hangingPunct="0"/>
            <a:r>
              <a:rPr lang="en-US" sz="2500" b="0" dirty="0">
                <a:solidFill>
                  <a:srgbClr val="2C8A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@</a:t>
            </a:r>
            <a:r>
              <a:rPr lang="en-US" sz="2500" b="0" dirty="0" err="1">
                <a:solidFill>
                  <a:srgbClr val="2C8A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zoom_us</a:t>
            </a:r>
            <a:r>
              <a:rPr lang="en-US" sz="2500" b="0" dirty="0">
                <a:solidFill>
                  <a:srgbClr val="2C8A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 </a:t>
            </a:r>
            <a:r>
              <a:rPr lang="en-US" sz="2500" b="0" dirty="0">
                <a:solidFill>
                  <a:srgbClr val="2C8AFF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"/>
              </a:rPr>
              <a:t>|</a:t>
            </a:r>
            <a:r>
              <a:rPr lang="en-US" sz="2500" b="0" baseline="0" dirty="0">
                <a:solidFill>
                  <a:srgbClr val="2C8AFF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"/>
              </a:rPr>
              <a:t> </a:t>
            </a:r>
            <a:r>
              <a:rPr lang="en-US" sz="2500" b="0" i="0" dirty="0" err="1">
                <a:solidFill>
                  <a:srgbClr val="2C8AFF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"/>
              </a:rPr>
              <a:t>blog.zoom.us</a:t>
            </a:r>
            <a:endParaRPr lang="en-US" sz="2500" b="0" i="0" dirty="0">
              <a:solidFill>
                <a:srgbClr val="2C8AFF"/>
              </a:solidFill>
              <a:latin typeface="Helvetica Neue Light" charset="0"/>
              <a:ea typeface="Helvetica Neue Light" charset="0"/>
              <a:cs typeface="Helvetica Neue Light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2953" y="1016422"/>
            <a:ext cx="10515600" cy="52383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here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794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804" y="265768"/>
            <a:ext cx="11381506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690" y="1171145"/>
            <a:ext cx="11381506" cy="465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23" y="6510919"/>
            <a:ext cx="872218" cy="19845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7855" y="6479395"/>
            <a:ext cx="3117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0" i="0" kern="1200" spc="20" baseline="0" dirty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© 2020 </a:t>
            </a:r>
            <a:r>
              <a:rPr lang="en-US" sz="1100" b="0" i="0" spc="20" baseline="0" dirty="0">
                <a:solidFill>
                  <a:schemeClr val="bg1">
                    <a:lumMod val="6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Zoom Video Communications, Inc.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625757" y="6479341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2270A17-9FE7-A748-8A17-2C21CED227FF}" type="slidenum">
              <a:rPr lang="sk-SK" sz="1100" b="0" i="0" kern="1200" smtClean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‹#›</a:t>
            </a:fld>
            <a:endParaRPr lang="en-US" sz="1100" b="0" i="0" dirty="0">
              <a:solidFill>
                <a:schemeClr val="bg1">
                  <a:lumMod val="6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80" r:id="rId3"/>
    <p:sldLayoutId id="2147483664" r:id="rId4"/>
    <p:sldLayoutId id="2147483666" r:id="rId5"/>
    <p:sldLayoutId id="2147483668" r:id="rId6"/>
    <p:sldLayoutId id="2147483674" r:id="rId7"/>
    <p:sldLayoutId id="2147483677" r:id="rId8"/>
    <p:sldLayoutId id="2147483683" r:id="rId9"/>
    <p:sldLayoutId id="2147483684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2"/>
          </a:solidFill>
          <a:latin typeface="Avenir Heavy" charset="0"/>
          <a:ea typeface="Avenir Heavy" charset="0"/>
          <a:cs typeface="Avenir Heavy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2.xml"/><Relationship Id="rId7" Type="http://schemas.openxmlformats.org/officeDocument/2006/relationships/image" Target="../media/image6.emf"/><Relationship Id="rId12" Type="http://schemas.microsoft.com/office/2007/relationships/hdphoto" Target="../media/hdphoto1.wdp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BC5CF3-F657-4FA8-9F22-6B38CF64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1252146"/>
            <a:ext cx="303952" cy="435118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928ACE-46CB-4CDC-A655-7180EC6A8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B5163-C69F-4AD4-884E-F1B99465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88" y="1252146"/>
            <a:ext cx="5905738" cy="2054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 to Zoom 101!</a:t>
            </a:r>
            <a:b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E07EB8-B07C-4EF5-8DE2-6B03F3EC8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9679CC-0AEA-4729-827F-5738C1051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E702BE-0793-4F57-99F8-7BC5366D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486" y="2908704"/>
            <a:ext cx="7640894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08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983908-3F3A-DA42-8D8B-026EC90A68B6}"/>
              </a:ext>
            </a:extLst>
          </p:cNvPr>
          <p:cNvSpPr txBox="1"/>
          <p:nvPr/>
        </p:nvSpPr>
        <p:spPr>
          <a:xfrm>
            <a:off x="1189112" y="3090446"/>
            <a:ext cx="8104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Avenir Light" panose="020B0402020203020204" pitchFamily="34" charset="77"/>
              </a:rPr>
              <a:t>Schedule &amp; Customize Your Webinar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14628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1FD19B-82AA-B44E-9300-CCFBDC4B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592218"/>
            <a:ext cx="11280140" cy="387798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3200" dirty="0"/>
              <a:t>Host vs Co-Host 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673F975-85FD-2E43-B63F-328131B6A47A}"/>
              </a:ext>
            </a:extLst>
          </p:cNvPr>
          <p:cNvGraphicFramePr>
            <a:graphicFrameLocks noGrp="1"/>
          </p:cNvGraphicFramePr>
          <p:nvPr/>
        </p:nvGraphicFramePr>
        <p:xfrm>
          <a:off x="438151" y="1464626"/>
          <a:ext cx="8752148" cy="4801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037">
                  <a:extLst>
                    <a:ext uri="{9D8B030D-6E8A-4147-A177-3AD203B41FA5}">
                      <a16:colId xmlns:a16="http://schemas.microsoft.com/office/drawing/2014/main" val="589846675"/>
                    </a:ext>
                  </a:extLst>
                </a:gridCol>
                <a:gridCol w="2188037">
                  <a:extLst>
                    <a:ext uri="{9D8B030D-6E8A-4147-A177-3AD203B41FA5}">
                      <a16:colId xmlns:a16="http://schemas.microsoft.com/office/drawing/2014/main" val="3087366571"/>
                    </a:ext>
                  </a:extLst>
                </a:gridCol>
                <a:gridCol w="2188037">
                  <a:extLst>
                    <a:ext uri="{9D8B030D-6E8A-4147-A177-3AD203B41FA5}">
                      <a16:colId xmlns:a16="http://schemas.microsoft.com/office/drawing/2014/main" val="1873817063"/>
                    </a:ext>
                  </a:extLst>
                </a:gridCol>
                <a:gridCol w="2188037">
                  <a:extLst>
                    <a:ext uri="{9D8B030D-6E8A-4147-A177-3AD203B41FA5}">
                      <a16:colId xmlns:a16="http://schemas.microsoft.com/office/drawing/2014/main" val="2545957158"/>
                    </a:ext>
                  </a:extLst>
                </a:gridCol>
              </a:tblGrid>
              <a:tr h="675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Co-Host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Attendee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52871"/>
                  </a:ext>
                </a:extLst>
              </a:tr>
              <a:tr h="675858">
                <a:tc>
                  <a:txBody>
                    <a:bodyPr/>
                    <a:lstStyle/>
                    <a:p>
                      <a:r>
                        <a:rPr lang="en-US" dirty="0"/>
                        <a:t>Share Screen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724483"/>
                  </a:ext>
                </a:extLst>
              </a:tr>
              <a:tr h="746010">
                <a:tc>
                  <a:txBody>
                    <a:bodyPr/>
                    <a:lstStyle/>
                    <a:p>
                      <a:r>
                        <a:rPr lang="en-US" dirty="0"/>
                        <a:t>In-meeting Chat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765777"/>
                  </a:ext>
                </a:extLst>
              </a:tr>
              <a:tr h="675858">
                <a:tc>
                  <a:txBody>
                    <a:bodyPr/>
                    <a:lstStyle/>
                    <a:p>
                      <a:r>
                        <a:rPr lang="en-US" dirty="0"/>
                        <a:t>Mute/Unmute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828258"/>
                  </a:ext>
                </a:extLst>
              </a:tr>
              <a:tr h="675858">
                <a:tc>
                  <a:txBody>
                    <a:bodyPr/>
                    <a:lstStyle/>
                    <a:p>
                      <a:r>
                        <a:rPr lang="en-US" dirty="0"/>
                        <a:t>Answer poll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89685"/>
                  </a:ext>
                </a:extLst>
              </a:tr>
              <a:tr h="675858">
                <a:tc>
                  <a:txBody>
                    <a:bodyPr/>
                    <a:lstStyle/>
                    <a:p>
                      <a:r>
                        <a:rPr lang="en-US" dirty="0"/>
                        <a:t>Promote Co-host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669338"/>
                  </a:ext>
                </a:extLst>
              </a:tr>
              <a:tr h="675858">
                <a:tc>
                  <a:txBody>
                    <a:bodyPr/>
                    <a:lstStyle/>
                    <a:p>
                      <a:r>
                        <a:rPr lang="en-US" dirty="0"/>
                        <a:t>End Meeting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26302"/>
                  </a:ext>
                </a:extLst>
              </a:tr>
            </a:tbl>
          </a:graphicData>
        </a:graphic>
      </p:graphicFrame>
      <p:pic>
        <p:nvPicPr>
          <p:cNvPr id="25" name="Graphic 24" descr="Checkmark">
            <a:extLst>
              <a:ext uri="{FF2B5EF4-FFF2-40B4-BE49-F238E27FC236}">
                <a16:creationId xmlns:a16="http://schemas.microsoft.com/office/drawing/2014/main" id="{3F7BA017-0BD7-9045-BF66-8AF4A6BE8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1180" y="2188209"/>
            <a:ext cx="735473" cy="735473"/>
          </a:xfrm>
          <a:prstGeom prst="rect">
            <a:avLst/>
          </a:prstGeom>
        </p:spPr>
      </p:pic>
      <p:pic>
        <p:nvPicPr>
          <p:cNvPr id="26" name="Graphic 25" descr="Checkmark">
            <a:extLst>
              <a:ext uri="{FF2B5EF4-FFF2-40B4-BE49-F238E27FC236}">
                <a16:creationId xmlns:a16="http://schemas.microsoft.com/office/drawing/2014/main" id="{C320B84A-57B5-DE47-9F79-578B578BB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1180" y="2941684"/>
            <a:ext cx="735473" cy="735473"/>
          </a:xfrm>
          <a:prstGeom prst="rect">
            <a:avLst/>
          </a:prstGeom>
        </p:spPr>
      </p:pic>
      <p:pic>
        <p:nvPicPr>
          <p:cNvPr id="27" name="Graphic 26" descr="Checkmark">
            <a:extLst>
              <a:ext uri="{FF2B5EF4-FFF2-40B4-BE49-F238E27FC236}">
                <a16:creationId xmlns:a16="http://schemas.microsoft.com/office/drawing/2014/main" id="{4294F2CD-0CA0-9247-B020-D0882D57D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1181" y="3582313"/>
            <a:ext cx="735473" cy="735473"/>
          </a:xfrm>
          <a:prstGeom prst="rect">
            <a:avLst/>
          </a:prstGeom>
        </p:spPr>
      </p:pic>
      <p:pic>
        <p:nvPicPr>
          <p:cNvPr id="28" name="Graphic 27" descr="Checkmark">
            <a:extLst>
              <a:ext uri="{FF2B5EF4-FFF2-40B4-BE49-F238E27FC236}">
                <a16:creationId xmlns:a16="http://schemas.microsoft.com/office/drawing/2014/main" id="{88C561B5-541C-9346-9134-C00768E6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1180" y="4945182"/>
            <a:ext cx="735473" cy="735473"/>
          </a:xfrm>
          <a:prstGeom prst="rect">
            <a:avLst/>
          </a:prstGeom>
        </p:spPr>
      </p:pic>
      <p:pic>
        <p:nvPicPr>
          <p:cNvPr id="29" name="Graphic 28" descr="Checkmark">
            <a:extLst>
              <a:ext uri="{FF2B5EF4-FFF2-40B4-BE49-F238E27FC236}">
                <a16:creationId xmlns:a16="http://schemas.microsoft.com/office/drawing/2014/main" id="{2D8E0B73-8A50-7A42-8F40-890384F67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1180" y="5660141"/>
            <a:ext cx="735473" cy="735473"/>
          </a:xfrm>
          <a:prstGeom prst="rect">
            <a:avLst/>
          </a:prstGeom>
        </p:spPr>
      </p:pic>
      <p:pic>
        <p:nvPicPr>
          <p:cNvPr id="30" name="Graphic 29" descr="Checkmark">
            <a:extLst>
              <a:ext uri="{FF2B5EF4-FFF2-40B4-BE49-F238E27FC236}">
                <a16:creationId xmlns:a16="http://schemas.microsoft.com/office/drawing/2014/main" id="{804A8335-3ED0-114E-A71F-B8C427D61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0266" y="2188208"/>
            <a:ext cx="735473" cy="735473"/>
          </a:xfrm>
          <a:prstGeom prst="rect">
            <a:avLst/>
          </a:prstGeom>
        </p:spPr>
      </p:pic>
      <p:pic>
        <p:nvPicPr>
          <p:cNvPr id="31" name="Graphic 30" descr="Checkmark">
            <a:extLst>
              <a:ext uri="{FF2B5EF4-FFF2-40B4-BE49-F238E27FC236}">
                <a16:creationId xmlns:a16="http://schemas.microsoft.com/office/drawing/2014/main" id="{287E75BF-9576-3641-8EA1-566B1CF5A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0266" y="2860343"/>
            <a:ext cx="735473" cy="735473"/>
          </a:xfrm>
          <a:prstGeom prst="rect">
            <a:avLst/>
          </a:prstGeom>
        </p:spPr>
      </p:pic>
      <p:pic>
        <p:nvPicPr>
          <p:cNvPr id="32" name="Graphic 31" descr="Checkmark">
            <a:extLst>
              <a:ext uri="{FF2B5EF4-FFF2-40B4-BE49-F238E27FC236}">
                <a16:creationId xmlns:a16="http://schemas.microsoft.com/office/drawing/2014/main" id="{E1162AC8-A01F-DF40-85BE-6F746D57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0266" y="3629920"/>
            <a:ext cx="735473" cy="735473"/>
          </a:xfrm>
          <a:prstGeom prst="rect">
            <a:avLst/>
          </a:prstGeom>
        </p:spPr>
      </p:pic>
      <p:pic>
        <p:nvPicPr>
          <p:cNvPr id="33" name="Graphic 32" descr="Checkmark">
            <a:extLst>
              <a:ext uri="{FF2B5EF4-FFF2-40B4-BE49-F238E27FC236}">
                <a16:creationId xmlns:a16="http://schemas.microsoft.com/office/drawing/2014/main" id="{A96B8DE7-D454-4D41-AC7E-F2870D81C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7532" y="2188208"/>
            <a:ext cx="735473" cy="735473"/>
          </a:xfrm>
          <a:prstGeom prst="rect">
            <a:avLst/>
          </a:prstGeom>
        </p:spPr>
      </p:pic>
      <p:pic>
        <p:nvPicPr>
          <p:cNvPr id="34" name="Graphic 33" descr="Checkmark">
            <a:extLst>
              <a:ext uri="{FF2B5EF4-FFF2-40B4-BE49-F238E27FC236}">
                <a16:creationId xmlns:a16="http://schemas.microsoft.com/office/drawing/2014/main" id="{18C633E9-14F8-484C-918D-765391DAD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7532" y="2897183"/>
            <a:ext cx="735473" cy="735473"/>
          </a:xfrm>
          <a:prstGeom prst="rect">
            <a:avLst/>
          </a:prstGeom>
        </p:spPr>
      </p:pic>
      <p:pic>
        <p:nvPicPr>
          <p:cNvPr id="35" name="Graphic 34" descr="Checkmark">
            <a:extLst>
              <a:ext uri="{FF2B5EF4-FFF2-40B4-BE49-F238E27FC236}">
                <a16:creationId xmlns:a16="http://schemas.microsoft.com/office/drawing/2014/main" id="{B175BBC5-9898-B74E-B481-28165684A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7532" y="4209709"/>
            <a:ext cx="735473" cy="7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983908-3F3A-DA42-8D8B-026EC90A68B6}"/>
              </a:ext>
            </a:extLst>
          </p:cNvPr>
          <p:cNvSpPr txBox="1"/>
          <p:nvPr/>
        </p:nvSpPr>
        <p:spPr>
          <a:xfrm>
            <a:off x="1182885" y="3090446"/>
            <a:ext cx="717247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Avenir Light" panose="020B0402020203020204" pitchFamily="34" charset="77"/>
              </a:rPr>
              <a:t>Hosting Your Webinar / Meeting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53525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983908-3F3A-DA42-8D8B-026EC90A68B6}"/>
              </a:ext>
            </a:extLst>
          </p:cNvPr>
          <p:cNvSpPr txBox="1"/>
          <p:nvPr/>
        </p:nvSpPr>
        <p:spPr>
          <a:xfrm>
            <a:off x="239778" y="263971"/>
            <a:ext cx="45980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chemeClr val="bg1"/>
                </a:solidFill>
                <a:latin typeface="Avenir Light" panose="020B0402020203020204" pitchFamily="34" charset="77"/>
              </a:rPr>
              <a:t>Attendee View – Waiting for Webinar to Start</a:t>
            </a:r>
            <a:endParaRPr lang="en-US" sz="3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8A479-957A-D84B-8BB1-46359081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84" y="1525855"/>
            <a:ext cx="7035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7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/>
          <p:cNvSpPr txBox="1">
            <a:spLocks/>
          </p:cNvSpPr>
          <p:nvPr/>
        </p:nvSpPr>
        <p:spPr>
          <a:xfrm>
            <a:off x="115503" y="1540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Starting in “Practice Mode”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2F3C19-A70E-FD4E-A97F-8F4A97AFF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7" r="1451"/>
          <a:stretch/>
        </p:blipFill>
        <p:spPr>
          <a:xfrm>
            <a:off x="2613272" y="587497"/>
            <a:ext cx="8927087" cy="5933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0D4C97-73C1-7B47-AE7C-8E3E29ED6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87"/>
          <a:stretch/>
        </p:blipFill>
        <p:spPr>
          <a:xfrm>
            <a:off x="2547551" y="587497"/>
            <a:ext cx="9058528" cy="593308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0040F4A4-AD68-7148-8504-1ED2C95B8E4C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Webinar Feature ONLY</a:t>
            </a:r>
          </a:p>
        </p:txBody>
      </p:sp>
    </p:spTree>
    <p:extLst>
      <p:ext uri="{BB962C8B-B14F-4D97-AF65-F5344CB8AC3E}">
        <p14:creationId xmlns:p14="http://schemas.microsoft.com/office/powerpoint/2010/main" val="722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752" r="1093"/>
          <a:stretch/>
        </p:blipFill>
        <p:spPr>
          <a:xfrm>
            <a:off x="2018057" y="967992"/>
            <a:ext cx="7556867" cy="505118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5400000" flipH="1">
            <a:off x="2642625" y="6073436"/>
            <a:ext cx="424477" cy="290850"/>
          </a:xfrm>
          <a:prstGeom prst="rightArrow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9333" y="6146611"/>
            <a:ext cx="4086529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Disable Video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88537" y="5637291"/>
            <a:ext cx="2203300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Mute Audio</a:t>
            </a:r>
          </a:p>
        </p:txBody>
      </p:sp>
      <p:sp>
        <p:nvSpPr>
          <p:cNvPr id="16" name="Right Arrow 15"/>
          <p:cNvSpPr/>
          <p:nvPr/>
        </p:nvSpPr>
        <p:spPr>
          <a:xfrm flipH="1">
            <a:off x="9690175" y="5685854"/>
            <a:ext cx="424477" cy="290850"/>
          </a:xfrm>
          <a:prstGeom prst="rightArrow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56291" y="5649845"/>
            <a:ext cx="2154280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End Meeting</a:t>
            </a:r>
          </a:p>
        </p:txBody>
      </p:sp>
      <p:sp>
        <p:nvSpPr>
          <p:cNvPr id="18" name="Right Arrow 17"/>
          <p:cNvSpPr/>
          <p:nvPr/>
        </p:nvSpPr>
        <p:spPr>
          <a:xfrm rot="10800000" flipH="1">
            <a:off x="1595478" y="5685854"/>
            <a:ext cx="424477" cy="290850"/>
          </a:xfrm>
          <a:prstGeom prst="rightArrow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 flipH="1">
            <a:off x="9699137" y="967992"/>
            <a:ext cx="424477" cy="290850"/>
          </a:xfrm>
          <a:prstGeom prst="rightArrow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93465" y="959483"/>
            <a:ext cx="2154280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Viewing Options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A47F1-814D-0E42-8D3F-519EFB8A6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18" y="3352091"/>
            <a:ext cx="1822008" cy="244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6B1B6-F930-3749-A85A-1C7E7B6DC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171" y="4753142"/>
            <a:ext cx="1714413" cy="1072287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C99EFEBA-A8BB-1C45-91DF-26907ECAB444}"/>
              </a:ext>
            </a:extLst>
          </p:cNvPr>
          <p:cNvSpPr txBox="1">
            <a:spLocks/>
          </p:cNvSpPr>
          <p:nvPr/>
        </p:nvSpPr>
        <p:spPr>
          <a:xfrm>
            <a:off x="0" y="136746"/>
            <a:ext cx="12191999" cy="7450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Zoom Meeting Controls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F1B28-D2CF-AC46-B8D4-05536EB5C7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68386" y="1071818"/>
            <a:ext cx="315953" cy="166009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4274FDA2-635F-BB42-9C08-4773B166D914}"/>
              </a:ext>
            </a:extLst>
          </p:cNvPr>
          <p:cNvSpPr txBox="1">
            <a:spLocks/>
          </p:cNvSpPr>
          <p:nvPr/>
        </p:nvSpPr>
        <p:spPr>
          <a:xfrm>
            <a:off x="111212" y="163216"/>
            <a:ext cx="1932009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Meetings Feature / Available to Webinar Host &amp; Panelists </a:t>
            </a:r>
          </a:p>
        </p:txBody>
      </p:sp>
    </p:spTree>
    <p:extLst>
      <p:ext uri="{BB962C8B-B14F-4D97-AF65-F5344CB8AC3E}">
        <p14:creationId xmlns:p14="http://schemas.microsoft.com/office/powerpoint/2010/main" val="20686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39821" y="1033309"/>
            <a:ext cx="8112357" cy="5333875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7FBF80E-12CD-AE42-86BE-7B64809632A8}"/>
              </a:ext>
            </a:extLst>
          </p:cNvPr>
          <p:cNvSpPr txBox="1">
            <a:spLocks/>
          </p:cNvSpPr>
          <p:nvPr/>
        </p:nvSpPr>
        <p:spPr>
          <a:xfrm>
            <a:off x="7054" y="288261"/>
            <a:ext cx="12191999" cy="7450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Viewing Options: Gallery View vs Speaker View</a:t>
            </a:r>
          </a:p>
        </p:txBody>
      </p:sp>
    </p:spTree>
    <p:extLst>
      <p:ext uri="{BB962C8B-B14F-4D97-AF65-F5344CB8AC3E}">
        <p14:creationId xmlns:p14="http://schemas.microsoft.com/office/powerpoint/2010/main" val="177818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92D31C5-815F-684D-99E0-114B73C5E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9" r="486"/>
          <a:stretch/>
        </p:blipFill>
        <p:spPr>
          <a:xfrm>
            <a:off x="2673008" y="903890"/>
            <a:ext cx="9014496" cy="5954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D1D3CA-FF17-2F40-8CCB-38E2732AB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89"/>
          <a:stretch/>
        </p:blipFill>
        <p:spPr>
          <a:xfrm>
            <a:off x="4887115" y="2017986"/>
            <a:ext cx="4442580" cy="45246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EB7752-04F3-CA49-994F-3A379456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57084" y="2422690"/>
            <a:ext cx="2788499" cy="2945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Title 5">
            <a:extLst>
              <a:ext uri="{FF2B5EF4-FFF2-40B4-BE49-F238E27FC236}">
                <a16:creationId xmlns:a16="http://schemas.microsoft.com/office/drawing/2014/main" id="{59DC671B-71A4-6840-A3A8-91D2F3759F61}"/>
              </a:ext>
            </a:extLst>
          </p:cNvPr>
          <p:cNvSpPr txBox="1">
            <a:spLocks/>
          </p:cNvSpPr>
          <p:nvPr/>
        </p:nvSpPr>
        <p:spPr>
          <a:xfrm>
            <a:off x="156709" y="150262"/>
            <a:ext cx="2643641" cy="956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Participants // Settings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A02F280-F503-3D4C-9CE9-E807117A3855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Webinar Feature ONLY</a:t>
            </a:r>
          </a:p>
        </p:txBody>
      </p:sp>
    </p:spTree>
    <p:extLst>
      <p:ext uri="{BB962C8B-B14F-4D97-AF65-F5344CB8AC3E}">
        <p14:creationId xmlns:p14="http://schemas.microsoft.com/office/powerpoint/2010/main" val="15541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F55EB5-6EF2-0C4F-BD9B-0B67F550D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6"/>
          <a:stretch/>
        </p:blipFill>
        <p:spPr>
          <a:xfrm>
            <a:off x="2704538" y="903704"/>
            <a:ext cx="9058529" cy="5954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78DEF7-68BA-854D-9698-6305D6BC3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89"/>
          <a:stretch/>
        </p:blipFill>
        <p:spPr>
          <a:xfrm>
            <a:off x="4687418" y="2021385"/>
            <a:ext cx="4442580" cy="4524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8372D-F26A-A042-BDF7-EDE2836101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81435" y="3525450"/>
            <a:ext cx="2308333" cy="2456198"/>
          </a:xfrm>
          <a:prstGeom prst="rect">
            <a:avLst/>
          </a:prstGeom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B1770D54-2A8B-834E-B4B0-09304A95D7C4}"/>
              </a:ext>
            </a:extLst>
          </p:cNvPr>
          <p:cNvSpPr txBox="1">
            <a:spLocks/>
          </p:cNvSpPr>
          <p:nvPr/>
        </p:nvSpPr>
        <p:spPr>
          <a:xfrm>
            <a:off x="156709" y="150262"/>
            <a:ext cx="2643641" cy="956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Participants // Panelists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72AD8-0EB6-1744-8124-CE33269106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51" t="4599" r="17947" b="83653"/>
          <a:stretch/>
        </p:blipFill>
        <p:spPr>
          <a:xfrm>
            <a:off x="4121802" y="903704"/>
            <a:ext cx="6738895" cy="805721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8E308D29-5186-764F-80E1-D695C46E0919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Webinar Feature ONLY</a:t>
            </a:r>
          </a:p>
        </p:txBody>
      </p:sp>
    </p:spTree>
    <p:extLst>
      <p:ext uri="{BB962C8B-B14F-4D97-AF65-F5344CB8AC3E}">
        <p14:creationId xmlns:p14="http://schemas.microsoft.com/office/powerpoint/2010/main" val="34801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BC0AD6-BD2B-8C4F-A3D0-A310ADD66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6"/>
          <a:stretch/>
        </p:blipFill>
        <p:spPr>
          <a:xfrm>
            <a:off x="2704538" y="903704"/>
            <a:ext cx="9058529" cy="5954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B645D1-EA45-8E42-A853-65C1707E0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1" t="4599" r="17947" b="83653"/>
          <a:stretch/>
        </p:blipFill>
        <p:spPr>
          <a:xfrm>
            <a:off x="4121802" y="903704"/>
            <a:ext cx="6738895" cy="805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D21A56-420C-6044-A87F-4D62112E5C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74"/>
          <a:stretch/>
        </p:blipFill>
        <p:spPr>
          <a:xfrm>
            <a:off x="4870301" y="2028497"/>
            <a:ext cx="4385327" cy="46224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008ABB-3876-C846-86AB-1D6DED4635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78"/>
          <a:stretch/>
        </p:blipFill>
        <p:spPr>
          <a:xfrm>
            <a:off x="4653828" y="2071786"/>
            <a:ext cx="4833634" cy="49457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B09E63-6512-AB4C-BB41-542DD28270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396142" y="2702583"/>
            <a:ext cx="1718971" cy="1054086"/>
          </a:xfrm>
          <a:prstGeom prst="rect">
            <a:avLst/>
          </a:prstGeom>
        </p:spPr>
      </p:pic>
      <p:sp>
        <p:nvSpPr>
          <p:cNvPr id="40" name="Title 5">
            <a:extLst>
              <a:ext uri="{FF2B5EF4-FFF2-40B4-BE49-F238E27FC236}">
                <a16:creationId xmlns:a16="http://schemas.microsoft.com/office/drawing/2014/main" id="{4AAB9E34-B297-644D-A6FC-989BFD0AFEF6}"/>
              </a:ext>
            </a:extLst>
          </p:cNvPr>
          <p:cNvSpPr txBox="1">
            <a:spLocks/>
          </p:cNvSpPr>
          <p:nvPr/>
        </p:nvSpPr>
        <p:spPr>
          <a:xfrm>
            <a:off x="156709" y="150262"/>
            <a:ext cx="2643641" cy="956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Participants // Attendees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7899766-1353-8C40-942A-D404889AD251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Webinar Feature ONLY</a:t>
            </a:r>
          </a:p>
        </p:txBody>
      </p:sp>
    </p:spTree>
    <p:extLst>
      <p:ext uri="{BB962C8B-B14F-4D97-AF65-F5344CB8AC3E}">
        <p14:creationId xmlns:p14="http://schemas.microsoft.com/office/powerpoint/2010/main" val="10674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1E5D0A-FCEF-AD4D-97E9-6E3037860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116419-FB79-B445-8D33-3E42FC922767}"/>
              </a:ext>
            </a:extLst>
          </p:cNvPr>
          <p:cNvSpPr/>
          <p:nvPr/>
        </p:nvSpPr>
        <p:spPr>
          <a:xfrm>
            <a:off x="0" y="4392706"/>
            <a:ext cx="12192000" cy="2465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5515C-2768-6D4E-A0AA-7ACF7B18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4788994"/>
            <a:ext cx="6564031" cy="1118631"/>
          </a:xfrm>
        </p:spPr>
        <p:txBody>
          <a:bodyPr>
            <a:normAutofit fontScale="90000"/>
          </a:bodyPr>
          <a:lstStyle/>
          <a:p>
            <a:r>
              <a:rPr lang="en-US" dirty="0"/>
              <a:t>Customer Success Team Lead – Atlanta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1E058-72D9-CD4A-B23D-062F388F4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5907625"/>
            <a:ext cx="6564032" cy="564428"/>
          </a:xfrm>
        </p:spPr>
        <p:txBody>
          <a:bodyPr/>
          <a:lstStyle/>
          <a:p>
            <a:r>
              <a:rPr lang="en-US" dirty="0"/>
              <a:t>Nicole Gray – June 4, 2020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5DBA7570-2E7E-1D42-B5DF-8F2F5C8CA821}"/>
              </a:ext>
            </a:extLst>
          </p:cNvPr>
          <p:cNvSpPr/>
          <p:nvPr/>
        </p:nvSpPr>
        <p:spPr>
          <a:xfrm rot="5400000">
            <a:off x="711747" y="-400655"/>
            <a:ext cx="754932" cy="217842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500D6-DA95-0E4D-B62B-720614E2C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49" y="519048"/>
            <a:ext cx="1575529" cy="33902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CC5D93-69D4-449D-A314-C7158155E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232" y="4701299"/>
            <a:ext cx="5325218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6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310AC25-CAA7-6240-8D73-0FBA06514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6"/>
          <a:stretch/>
        </p:blipFill>
        <p:spPr>
          <a:xfrm>
            <a:off x="2704538" y="903704"/>
            <a:ext cx="9058529" cy="59542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FD2F86-0E7E-B241-A285-67C8993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1" t="4599" r="17947" b="83653"/>
          <a:stretch/>
        </p:blipFill>
        <p:spPr>
          <a:xfrm>
            <a:off x="4121802" y="903704"/>
            <a:ext cx="6738895" cy="805721"/>
          </a:xfrm>
          <a:prstGeom prst="rect">
            <a:avLst/>
          </a:prstGeom>
        </p:spPr>
      </p:pic>
      <p:sp>
        <p:nvSpPr>
          <p:cNvPr id="12" name="Title 5"/>
          <p:cNvSpPr txBox="1">
            <a:spLocks/>
          </p:cNvSpPr>
          <p:nvPr/>
        </p:nvSpPr>
        <p:spPr>
          <a:xfrm>
            <a:off x="156709" y="150262"/>
            <a:ext cx="2643641" cy="956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Managing Q</a:t>
            </a:r>
            <a:r>
              <a:rPr lang="en-US" sz="20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&amp;</a:t>
            </a:r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 // Settings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41AAC-A081-C543-9815-DEE9F71F3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10"/>
          <a:stretch/>
        </p:blipFill>
        <p:spPr>
          <a:xfrm>
            <a:off x="5359289" y="1587062"/>
            <a:ext cx="3360219" cy="4516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DB3D4-A681-4D40-9590-442C22D3D9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80969" y="1384300"/>
            <a:ext cx="2770435" cy="23177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74F3FDCD-B57E-8144-82EF-774FAA09728E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Webinar Feature ONLY</a:t>
            </a:r>
          </a:p>
        </p:txBody>
      </p:sp>
    </p:spTree>
    <p:extLst>
      <p:ext uri="{BB962C8B-B14F-4D97-AF65-F5344CB8AC3E}">
        <p14:creationId xmlns:p14="http://schemas.microsoft.com/office/powerpoint/2010/main" val="30995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EFA18FE-8BA2-5348-B10B-EA6D8B4B3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6"/>
          <a:stretch/>
        </p:blipFill>
        <p:spPr>
          <a:xfrm>
            <a:off x="2704538" y="903704"/>
            <a:ext cx="9058529" cy="59542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4F66E-0840-1F40-A0AC-650289FD8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1" t="4599" r="17947" b="83653"/>
          <a:stretch/>
        </p:blipFill>
        <p:spPr>
          <a:xfrm>
            <a:off x="4121802" y="903704"/>
            <a:ext cx="6738895" cy="805721"/>
          </a:xfrm>
          <a:prstGeom prst="rect">
            <a:avLst/>
          </a:prstGeom>
        </p:spPr>
      </p:pic>
      <p:sp>
        <p:nvSpPr>
          <p:cNvPr id="12" name="Title 5"/>
          <p:cNvSpPr txBox="1">
            <a:spLocks/>
          </p:cNvSpPr>
          <p:nvPr/>
        </p:nvSpPr>
        <p:spPr>
          <a:xfrm>
            <a:off x="156709" y="150262"/>
            <a:ext cx="2643641" cy="956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Managing Q</a:t>
            </a:r>
            <a:r>
              <a:rPr lang="en-US" sz="20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&amp;</a:t>
            </a:r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 // Questions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6C732F6-0BB9-1649-8760-E00DC0B30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64"/>
          <a:stretch/>
        </p:blipFill>
        <p:spPr>
          <a:xfrm>
            <a:off x="5359284" y="1608083"/>
            <a:ext cx="3360219" cy="4503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8A6D83-9AD9-544F-BDCA-0DF4767C67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64"/>
          <a:stretch/>
        </p:blipFill>
        <p:spPr>
          <a:xfrm>
            <a:off x="5359284" y="1608083"/>
            <a:ext cx="3360219" cy="4503773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7CFEA754-0FC2-1944-8C63-32F1B59AAEC0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Webinar Feature ONLY</a:t>
            </a:r>
          </a:p>
        </p:txBody>
      </p:sp>
    </p:spTree>
    <p:extLst>
      <p:ext uri="{BB962C8B-B14F-4D97-AF65-F5344CB8AC3E}">
        <p14:creationId xmlns:p14="http://schemas.microsoft.com/office/powerpoint/2010/main" val="35888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4A4417-7592-2F4E-BD57-4CBC073F6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6"/>
          <a:stretch/>
        </p:blipFill>
        <p:spPr>
          <a:xfrm>
            <a:off x="2704538" y="903704"/>
            <a:ext cx="9058529" cy="59542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F5CA99-DB0F-8141-93A1-1E781F9D4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1" t="4599" r="17947" b="83653"/>
          <a:stretch/>
        </p:blipFill>
        <p:spPr>
          <a:xfrm>
            <a:off x="4121802" y="903704"/>
            <a:ext cx="6738895" cy="805721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id="{148BE19C-A820-A54D-A340-A6F09FE3DBCD}"/>
              </a:ext>
            </a:extLst>
          </p:cNvPr>
          <p:cNvSpPr txBox="1">
            <a:spLocks/>
          </p:cNvSpPr>
          <p:nvPr/>
        </p:nvSpPr>
        <p:spPr>
          <a:xfrm>
            <a:off x="156709" y="150262"/>
            <a:ext cx="2643641" cy="956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Managing Q</a:t>
            </a:r>
            <a:r>
              <a:rPr lang="en-US" sz="20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&amp;</a:t>
            </a:r>
            <a:r>
              <a:rPr lang="en-US" sz="26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 // Questions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F4FF85-F327-B14C-93E1-651B499C0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73"/>
          <a:stretch/>
        </p:blipFill>
        <p:spPr>
          <a:xfrm>
            <a:off x="5553692" y="1587062"/>
            <a:ext cx="3360219" cy="450817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EE5BEC2-B8A2-FD44-A8A7-502546048C8E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Webinar Feature ONLY</a:t>
            </a:r>
          </a:p>
        </p:txBody>
      </p:sp>
    </p:spTree>
    <p:extLst>
      <p:ext uri="{BB962C8B-B14F-4D97-AF65-F5344CB8AC3E}">
        <p14:creationId xmlns:p14="http://schemas.microsoft.com/office/powerpoint/2010/main" val="18064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6F434B-02A2-D34A-BD7A-6D553D29B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9"/>
          <a:stretch/>
        </p:blipFill>
        <p:spPr>
          <a:xfrm>
            <a:off x="2704538" y="903889"/>
            <a:ext cx="9058529" cy="5954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795E5-F75C-374B-B8D3-D3E170D56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92"/>
          <a:stretch/>
        </p:blipFill>
        <p:spPr>
          <a:xfrm>
            <a:off x="5219416" y="1489324"/>
            <a:ext cx="3726176" cy="4903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4B152D-718F-624E-9496-3BBB8D27E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140" y="1842815"/>
            <a:ext cx="3092798" cy="1513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EA3ED4-F5E6-B94A-91CC-FC9521F2A3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92"/>
          <a:stretch/>
        </p:blipFill>
        <p:spPr>
          <a:xfrm>
            <a:off x="5219416" y="1489324"/>
            <a:ext cx="3726176" cy="4903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D88-4318-E141-BA21-9A50EFAB6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63"/>
          <a:stretch/>
        </p:blipFill>
        <p:spPr>
          <a:xfrm>
            <a:off x="5204517" y="1489324"/>
            <a:ext cx="3741075" cy="4903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582008-0041-134B-BCE4-CDE4B9BD0E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063"/>
          <a:stretch/>
        </p:blipFill>
        <p:spPr>
          <a:xfrm>
            <a:off x="5219416" y="1489323"/>
            <a:ext cx="3741075" cy="4903249"/>
          </a:xfrm>
          <a:prstGeom prst="rect">
            <a:avLst/>
          </a:prstGeom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ED139D7E-7EC3-894A-A1A3-70C70100A2CA}"/>
              </a:ext>
            </a:extLst>
          </p:cNvPr>
          <p:cNvSpPr txBox="1">
            <a:spLocks/>
          </p:cNvSpPr>
          <p:nvPr/>
        </p:nvSpPr>
        <p:spPr>
          <a:xfrm>
            <a:off x="115503" y="226542"/>
            <a:ext cx="2298167" cy="956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Poll Management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6861336-2C99-EE4A-BED1-0010E8CEB098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Meetings &amp; Webinar Feature</a:t>
            </a:r>
          </a:p>
        </p:txBody>
      </p:sp>
    </p:spTree>
    <p:extLst>
      <p:ext uri="{BB962C8B-B14F-4D97-AF65-F5344CB8AC3E}">
        <p14:creationId xmlns:p14="http://schemas.microsoft.com/office/powerpoint/2010/main" val="10151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3550F4-D732-3744-96BA-FA13D5144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9"/>
          <a:stretch/>
        </p:blipFill>
        <p:spPr>
          <a:xfrm>
            <a:off x="2704538" y="903890"/>
            <a:ext cx="9058528" cy="5954102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312884" y="352719"/>
            <a:ext cx="3058388" cy="1490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Share screen and content</a:t>
            </a:r>
            <a:endParaRPr lang="en-US" sz="3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EB0631-5643-9042-9C2C-4388180B43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16300" y="1446836"/>
            <a:ext cx="6235004" cy="4174901"/>
          </a:xfrm>
          <a:prstGeom prst="rect">
            <a:avLst/>
          </a:prstGeom>
          <a:ln w="6350"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05348B-4884-BD4F-AA09-00CCDDB9AB31}"/>
              </a:ext>
            </a:extLst>
          </p:cNvPr>
          <p:cNvSpPr/>
          <p:nvPr/>
        </p:nvSpPr>
        <p:spPr>
          <a:xfrm>
            <a:off x="4275084" y="5235107"/>
            <a:ext cx="2781334" cy="2312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BBE187-B845-7748-A499-E0BD8B00C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16301" y="1446836"/>
            <a:ext cx="6225055" cy="4168239"/>
          </a:xfrm>
          <a:prstGeom prst="rect">
            <a:avLst/>
          </a:prstGeom>
          <a:ln w="635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8C38AD-96D9-AD47-8BD5-7AA511BBED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19919" y="1446836"/>
            <a:ext cx="6225055" cy="4168238"/>
          </a:xfrm>
          <a:prstGeom prst="rect">
            <a:avLst/>
          </a:prstGeom>
          <a:ln w="635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74FC54-178F-CB4E-96F5-E3E2A4352E85}"/>
              </a:ext>
            </a:extLst>
          </p:cNvPr>
          <p:cNvSpPr/>
          <p:nvPr/>
        </p:nvSpPr>
        <p:spPr>
          <a:xfrm>
            <a:off x="4275084" y="1639614"/>
            <a:ext cx="296916" cy="203201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43D557E-3955-094D-B658-B3B405737F73}"/>
              </a:ext>
            </a:extLst>
          </p:cNvPr>
          <p:cNvSpPr txBox="1">
            <a:spLocks/>
          </p:cNvSpPr>
          <p:nvPr/>
        </p:nvSpPr>
        <p:spPr>
          <a:xfrm>
            <a:off x="302936" y="1328465"/>
            <a:ext cx="1932009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Meetings Feature / Available to Webinar Host &amp; Panelists </a:t>
            </a:r>
          </a:p>
        </p:txBody>
      </p:sp>
    </p:spTree>
    <p:extLst>
      <p:ext uri="{BB962C8B-B14F-4D97-AF65-F5344CB8AC3E}">
        <p14:creationId xmlns:p14="http://schemas.microsoft.com/office/powerpoint/2010/main" val="17091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3DC95E-666E-6A48-A914-AD89CCA81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7"/>
          <a:stretch/>
        </p:blipFill>
        <p:spPr>
          <a:xfrm>
            <a:off x="2742833" y="1229710"/>
            <a:ext cx="8593131" cy="5628290"/>
          </a:xfrm>
          <a:prstGeom prst="rect">
            <a:avLst/>
          </a:prstGeom>
        </p:spPr>
      </p:pic>
      <p:pic>
        <p:nvPicPr>
          <p:cNvPr id="24" name="Picture 23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A193B013-C848-B342-B9AC-D29FB19CC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80" t="86909" r="59914" b="7910"/>
          <a:stretch/>
        </p:blipFill>
        <p:spPr>
          <a:xfrm>
            <a:off x="5505450" y="6057789"/>
            <a:ext cx="590550" cy="314175"/>
          </a:xfrm>
          <a:prstGeom prst="rect">
            <a:avLst/>
          </a:prstGeom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2884" y="352719"/>
            <a:ext cx="1820716" cy="10312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Webinar </a:t>
            </a:r>
            <a:br>
              <a:rPr lang="en-US" sz="2800" b="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2800" b="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Chat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B3CECE-196F-524E-A85A-B47779C119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5"/>
          <a:stretch/>
        </p:blipFill>
        <p:spPr>
          <a:xfrm>
            <a:off x="5189060" y="1639614"/>
            <a:ext cx="4510505" cy="4424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53D70D-5CEC-3B45-99BB-C823C7321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069" y="4810939"/>
            <a:ext cx="1998991" cy="1628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FDBF0-E39E-A049-9594-0C1E9E5A2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043" y="4872916"/>
            <a:ext cx="1998992" cy="94358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5A1DCA36-2296-6D44-8234-E035C98DA621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Meetings &amp; Webinar Feature (Host Only)</a:t>
            </a:r>
          </a:p>
        </p:txBody>
      </p:sp>
    </p:spTree>
    <p:extLst>
      <p:ext uri="{BB962C8B-B14F-4D97-AF65-F5344CB8AC3E}">
        <p14:creationId xmlns:p14="http://schemas.microsoft.com/office/powerpoint/2010/main" val="12902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A45867-208C-714D-8EDD-9FD5DDE7DE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05463" y="793860"/>
            <a:ext cx="8628596" cy="60891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80" y="2425436"/>
            <a:ext cx="5075826" cy="2817896"/>
          </a:xfrm>
          <a:prstGeom prst="rect">
            <a:avLst/>
          </a:prstGeom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156709" y="150262"/>
            <a:ext cx="2101859" cy="9561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Ending the Webinar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CE84851-FFD0-5E4B-A3C9-A275DD2CAA2B}"/>
              </a:ext>
            </a:extLst>
          </p:cNvPr>
          <p:cNvSpPr txBox="1">
            <a:spLocks/>
          </p:cNvSpPr>
          <p:nvPr/>
        </p:nvSpPr>
        <p:spPr>
          <a:xfrm>
            <a:off x="115503" y="1182704"/>
            <a:ext cx="2718486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Meetings &amp; Webinar Feature (Host Only)</a:t>
            </a:r>
          </a:p>
        </p:txBody>
      </p:sp>
    </p:spTree>
    <p:extLst>
      <p:ext uri="{BB962C8B-B14F-4D97-AF65-F5344CB8AC3E}">
        <p14:creationId xmlns:p14="http://schemas.microsoft.com/office/powerpoint/2010/main" val="19322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39821" y="1033309"/>
            <a:ext cx="8112357" cy="5333875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7FBF80E-12CD-AE42-86BE-7B64809632A8}"/>
              </a:ext>
            </a:extLst>
          </p:cNvPr>
          <p:cNvSpPr txBox="1">
            <a:spLocks/>
          </p:cNvSpPr>
          <p:nvPr/>
        </p:nvSpPr>
        <p:spPr>
          <a:xfrm>
            <a:off x="7054" y="288261"/>
            <a:ext cx="12191999" cy="7450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Security for Your Meeting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F86BC-D3D5-034D-8929-C57C821699B9}"/>
              </a:ext>
            </a:extLst>
          </p:cNvPr>
          <p:cNvSpPr/>
          <p:nvPr/>
        </p:nvSpPr>
        <p:spPr>
          <a:xfrm>
            <a:off x="1962894" y="1047597"/>
            <a:ext cx="8266211" cy="49491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E5C20-0F96-DA42-81A7-B2F30475F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928" y="4114800"/>
            <a:ext cx="2465160" cy="211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EAFC93-EDE0-634D-9B7A-33F99B705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07332" y="1431118"/>
            <a:ext cx="5577335" cy="4654372"/>
          </a:xfrm>
          <a:prstGeom prst="rect">
            <a:avLst/>
          </a:prstGeom>
          <a:effectLst>
            <a:glow>
              <a:schemeClr val="tx1">
                <a:alpha val="15000"/>
              </a:schemeClr>
            </a:glow>
          </a:effectLst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56560845-A6B2-9549-A3F3-ADAF61972F9E}"/>
              </a:ext>
            </a:extLst>
          </p:cNvPr>
          <p:cNvSpPr txBox="1">
            <a:spLocks/>
          </p:cNvSpPr>
          <p:nvPr/>
        </p:nvSpPr>
        <p:spPr>
          <a:xfrm>
            <a:off x="7054" y="288261"/>
            <a:ext cx="12191999" cy="7450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Zoom Desktop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99B0B-BE64-1342-9406-B965EE01F3B2}"/>
              </a:ext>
            </a:extLst>
          </p:cNvPr>
          <p:cNvSpPr txBox="1"/>
          <p:nvPr/>
        </p:nvSpPr>
        <p:spPr>
          <a:xfrm>
            <a:off x="7054" y="969453"/>
            <a:ext cx="1217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Video Preferences</a:t>
            </a:r>
          </a:p>
        </p:txBody>
      </p:sp>
    </p:spTree>
    <p:extLst>
      <p:ext uri="{BB962C8B-B14F-4D97-AF65-F5344CB8AC3E}">
        <p14:creationId xmlns:p14="http://schemas.microsoft.com/office/powerpoint/2010/main" val="9016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9F4A41-EDCC-7541-948D-4BDDDAF0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9115" y="2114591"/>
            <a:ext cx="5272269" cy="3956207"/>
          </a:xfrm>
          <a:prstGeom prst="rect">
            <a:avLst/>
          </a:prstGeom>
          <a:effectLst>
            <a:glow>
              <a:schemeClr val="accent1">
                <a:satMod val="175000"/>
              </a:schemeClr>
            </a:glow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56560845-A6B2-9549-A3F3-ADAF61972F9E}"/>
              </a:ext>
            </a:extLst>
          </p:cNvPr>
          <p:cNvSpPr txBox="1">
            <a:spLocks/>
          </p:cNvSpPr>
          <p:nvPr/>
        </p:nvSpPr>
        <p:spPr>
          <a:xfrm>
            <a:off x="7054" y="288261"/>
            <a:ext cx="12191999" cy="7450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en-US" sz="32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Zoom Desktop Application</a:t>
            </a:r>
            <a:endParaRPr lang="en-US" sz="32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E2256-157D-9B40-90EA-EC4AB455C093}"/>
              </a:ext>
            </a:extLst>
          </p:cNvPr>
          <p:cNvSpPr txBox="1"/>
          <p:nvPr/>
        </p:nvSpPr>
        <p:spPr>
          <a:xfrm>
            <a:off x="7054" y="970594"/>
            <a:ext cx="1217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Virtual 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D43DC-FFCB-354C-889F-BF4081A623AB}"/>
              </a:ext>
            </a:extLst>
          </p:cNvPr>
          <p:cNvSpPr txBox="1"/>
          <p:nvPr/>
        </p:nvSpPr>
        <p:spPr>
          <a:xfrm>
            <a:off x="1725540" y="1469527"/>
            <a:ext cx="27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15067-00D4-7146-9E62-47971513FD32}"/>
              </a:ext>
            </a:extLst>
          </p:cNvPr>
          <p:cNvSpPr txBox="1"/>
          <p:nvPr/>
        </p:nvSpPr>
        <p:spPr>
          <a:xfrm>
            <a:off x="7592291" y="1469527"/>
            <a:ext cx="27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Windows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09255A-D530-6947-816B-55468F07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0616" y="1874760"/>
            <a:ext cx="5193120" cy="4333739"/>
          </a:xfrm>
          <a:prstGeom prst="rect">
            <a:avLst/>
          </a:prstGeom>
          <a:effectLst>
            <a:glow>
              <a:schemeClr val="tx1">
                <a:alpha val="15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D137D2-6E22-3743-A883-0EF5F5B8E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076" y="2356000"/>
            <a:ext cx="3011423" cy="1685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C8427-6739-BF47-9F20-37272650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455" y="2390392"/>
            <a:ext cx="3011423" cy="168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4A7130E-0EF1-43CD-8CDA-A2E88BC1AC48}"/>
              </a:ext>
            </a:extLst>
          </p:cNvPr>
          <p:cNvSpPr/>
          <p:nvPr/>
        </p:nvSpPr>
        <p:spPr>
          <a:xfrm>
            <a:off x="0" y="1"/>
            <a:ext cx="12190413" cy="331893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2983" marR="0" lvl="0" indent="-168175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1657942" algn="l"/>
              </a:tabLst>
              <a:defRPr/>
            </a:pPr>
            <a:endParaRPr kumimoji="0" lang="en-US" sz="14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24F1F5B-B4DC-43B5-A61E-55B6A62D7B2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4761" y="3372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think-cell Slide" r:id="rId6" imgW="596" imgH="595" progId="TCLayout.ActiveDocument.1">
                  <p:embed/>
                </p:oleObj>
              </mc:Choice>
              <mc:Fallback>
                <p:oleObj name="think-cell Slide" r:id="rId6" imgW="596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24F1F5B-B4DC-43B5-A61E-55B6A62D7B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61" y="3372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51FFE04-18FB-4EFD-AE37-6AE6D65F3B8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75" y="1787"/>
            <a:ext cx="158668" cy="158668"/>
          </a:xfrm>
          <a:prstGeom prst="rect">
            <a:avLst/>
          </a:prstGeom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 Simplified Light" panose="020B0404020204020204" pitchFamily="34" charset="0"/>
              <a:ea typeface="+mn-ea"/>
              <a:cs typeface="+mn-cs"/>
              <a:sym typeface="HP Simplified Light" panose="020B0404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5B995-A49D-452B-A137-E2F245930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35" y="156723"/>
            <a:ext cx="5168201" cy="1412098"/>
          </a:xfrm>
        </p:spPr>
        <p:txBody>
          <a:bodyPr anchor="ctr">
            <a:normAutofit fontScale="90000"/>
          </a:bodyPr>
          <a:lstStyle/>
          <a:p>
            <a:r>
              <a:rPr lang="en-US" sz="4000">
                <a:solidFill>
                  <a:srgbClr val="FF9F1B"/>
                </a:solidFill>
              </a:rPr>
              <a:t>COMPETITION</a:t>
            </a:r>
            <a:r>
              <a:rPr lang="en-US" sz="4000"/>
              <a:t> FOR TECH RESOURCES AT HOME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23C116-59B2-4DC4-AE40-451CE3139292}"/>
              </a:ext>
            </a:extLst>
          </p:cNvPr>
          <p:cNvSpPr/>
          <p:nvPr/>
        </p:nvSpPr>
        <p:spPr>
          <a:xfrm>
            <a:off x="1694848" y="3875134"/>
            <a:ext cx="2654325" cy="421811"/>
          </a:xfrm>
          <a:prstGeom prst="rect">
            <a:avLst/>
          </a:prstGeom>
          <a:noFill/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96D6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Bedroom Office / Theater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F4AE24B-DF1F-43CC-A2EE-E861EB051821}"/>
              </a:ext>
            </a:extLst>
          </p:cNvPr>
          <p:cNvSpPr txBox="1">
            <a:spLocks/>
          </p:cNvSpPr>
          <p:nvPr/>
        </p:nvSpPr>
        <p:spPr>
          <a:xfrm>
            <a:off x="6104341" y="532885"/>
            <a:ext cx="5467953" cy="65261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prstClr val="black"/>
              </a:buClr>
              <a:buSzTx/>
              <a:buFont typeface="HP Simplified" panose="020B0604020204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333132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The new normal creates different ways people </a:t>
            </a:r>
            <a:b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333132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333132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will interact with PCs, accessories, and printers</a:t>
            </a:r>
          </a:p>
        </p:txBody>
      </p:sp>
      <p:sp>
        <p:nvSpPr>
          <p:cNvPr id="23" name="Footer Placeholder 11">
            <a:extLst>
              <a:ext uri="{FF2B5EF4-FFF2-40B4-BE49-F238E27FC236}">
                <a16:creationId xmlns:a16="http://schemas.microsoft.com/office/drawing/2014/main" id="{AA4FA54E-29FE-4AF9-9A45-34400586FDD1}"/>
              </a:ext>
            </a:extLst>
          </p:cNvPr>
          <p:cNvSpPr txBox="1">
            <a:spLocks/>
          </p:cNvSpPr>
          <p:nvPr/>
        </p:nvSpPr>
        <p:spPr>
          <a:xfrm>
            <a:off x="7351776" y="6350841"/>
            <a:ext cx="4165959" cy="37777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P Simplified Light" panose="020B0404020204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9BF104-67B5-458D-BBD3-2E4C313AB44E}"/>
              </a:ext>
            </a:extLst>
          </p:cNvPr>
          <p:cNvSpPr/>
          <p:nvPr/>
        </p:nvSpPr>
        <p:spPr>
          <a:xfrm>
            <a:off x="13070" y="6528009"/>
            <a:ext cx="59763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1. Forbes, March 18, 2020;  2. Verizon, March 17, 2020; 3. Kaiser, March 17, 2020;  4. HP Survey, 1100 end-users, US, UK, AUS, March 18, 2020; 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5. Business Travel News, compared to normal, incl. emergency business travel, March 19, 2020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DAC755-35D1-4A44-A36D-F51F61336270}"/>
              </a:ext>
            </a:extLst>
          </p:cNvPr>
          <p:cNvCxnSpPr>
            <a:cxnSpLocks/>
          </p:cNvCxnSpPr>
          <p:nvPr/>
        </p:nvCxnSpPr>
        <p:spPr>
          <a:xfrm>
            <a:off x="6102754" y="573773"/>
            <a:ext cx="0" cy="577999"/>
          </a:xfrm>
          <a:prstGeom prst="line">
            <a:avLst/>
          </a:prstGeom>
          <a:ln w="19050">
            <a:solidFill>
              <a:srgbClr val="FF9F1B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BC62D-3BDD-4B37-8797-28943AC1645A}"/>
              </a:ext>
            </a:extLst>
          </p:cNvPr>
          <p:cNvSpPr/>
          <p:nvPr/>
        </p:nvSpPr>
        <p:spPr>
          <a:xfrm>
            <a:off x="874175" y="1946424"/>
            <a:ext cx="2496671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3132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SCHOOLS CLOSED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657942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860 million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students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learning from home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 panose="020B0404020204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634074-A325-4832-B356-9F28FC56F130}"/>
              </a:ext>
            </a:extLst>
          </p:cNvPr>
          <p:cNvSpPr/>
          <p:nvPr/>
        </p:nvSpPr>
        <p:spPr>
          <a:xfrm>
            <a:off x="4846871" y="1946424"/>
            <a:ext cx="2496671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3132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INTERNET CONGESTED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657942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20% increase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in web traffic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reported by Verizon in past week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 panose="020B0404020204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C6829C-9182-440F-8D12-1642E3C5B67C}"/>
              </a:ext>
            </a:extLst>
          </p:cNvPr>
          <p:cNvSpPr/>
          <p:nvPr/>
        </p:nvSpPr>
        <p:spPr>
          <a:xfrm>
            <a:off x="8788296" y="1957058"/>
            <a:ext cx="2247931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3132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LIVES DISRUPTED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657942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2 of 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parents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 say their lives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have been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disrupted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 panose="020B0404020204020204" pitchFamily="34" charset="0"/>
                <a:ea typeface="+mn-ea"/>
                <a:cs typeface="+mn-cs"/>
              </a:rPr>
              <a:t>3</a:t>
            </a:r>
            <a:endParaRPr kumimoji="0" lang="en-US" sz="18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 panose="020B0404020204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C13E9D-B2A8-4B35-B2EF-49BE8629CACD}"/>
              </a:ext>
            </a:extLst>
          </p:cNvPr>
          <p:cNvSpPr/>
          <p:nvPr/>
        </p:nvSpPr>
        <p:spPr>
          <a:xfrm>
            <a:off x="4454841" y="1684760"/>
            <a:ext cx="3299002" cy="2911671"/>
          </a:xfrm>
          <a:prstGeom prst="rect">
            <a:avLst/>
          </a:prstGeom>
          <a:noFill/>
          <a:ln w="63500">
            <a:solidFill>
              <a:schemeClr val="bg1">
                <a:lumMod val="85000"/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B67323-303A-40EB-B667-6AB032F5284B}"/>
              </a:ext>
            </a:extLst>
          </p:cNvPr>
          <p:cNvSpPr/>
          <p:nvPr/>
        </p:nvSpPr>
        <p:spPr>
          <a:xfrm>
            <a:off x="473010" y="1701622"/>
            <a:ext cx="3299002" cy="2911671"/>
          </a:xfrm>
          <a:prstGeom prst="rect">
            <a:avLst/>
          </a:prstGeom>
          <a:noFill/>
          <a:ln w="63500">
            <a:solidFill>
              <a:schemeClr val="bg1">
                <a:lumMod val="85000"/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AF24B0-C1D8-41D6-8F5A-A08324D7D73B}"/>
              </a:ext>
            </a:extLst>
          </p:cNvPr>
          <p:cNvSpPr/>
          <p:nvPr/>
        </p:nvSpPr>
        <p:spPr>
          <a:xfrm>
            <a:off x="8262761" y="1684759"/>
            <a:ext cx="3299002" cy="2911671"/>
          </a:xfrm>
          <a:prstGeom prst="rect">
            <a:avLst/>
          </a:prstGeom>
          <a:noFill/>
          <a:ln w="63500">
            <a:solidFill>
              <a:schemeClr val="bg1">
                <a:lumMod val="85000"/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4335A-B78D-41E4-8A5C-47D2E01E332E}"/>
              </a:ext>
            </a:extLst>
          </p:cNvPr>
          <p:cNvSpPr/>
          <p:nvPr/>
        </p:nvSpPr>
        <p:spPr>
          <a:xfrm>
            <a:off x="0" y="3393156"/>
            <a:ext cx="12192000" cy="213985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 Simplified" panose="020B0604020204020204" pitchFamily="34" charset="0"/>
              <a:ea typeface="+mn-ea"/>
              <a:cs typeface="+mn-cs"/>
            </a:endParaRPr>
          </a:p>
        </p:txBody>
      </p:sp>
      <p:pic>
        <p:nvPicPr>
          <p:cNvPr id="42" name="Picture 41" descr="A room filled with furniture and vase on a table&#10;&#10;Description automatically generated">
            <a:extLst>
              <a:ext uri="{FF2B5EF4-FFF2-40B4-BE49-F238E27FC236}">
                <a16:creationId xmlns:a16="http://schemas.microsoft.com/office/drawing/2014/main" id="{D4D0541A-E613-43C5-A8D4-FB1493CA74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6" t="41231" r="7717" b="-3"/>
          <a:stretch/>
        </p:blipFill>
        <p:spPr>
          <a:xfrm>
            <a:off x="3411" y="3323471"/>
            <a:ext cx="2951306" cy="141026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BA9EF6-7A58-426E-94A8-D66C824887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4" t="30558" r="20602" b="17988"/>
          <a:stretch/>
        </p:blipFill>
        <p:spPr>
          <a:xfrm>
            <a:off x="3089305" y="3318934"/>
            <a:ext cx="2937698" cy="141026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22BEA14-CF15-47C3-928A-6C51D190B8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" t="18881" r="-188" b="9109"/>
          <a:stretch/>
        </p:blipFill>
        <p:spPr>
          <a:xfrm>
            <a:off x="6165000" y="3311221"/>
            <a:ext cx="2934290" cy="14102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A6984A2-055C-41C1-A65D-E09CD5936D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93" t="22756" r="3159" b="1156"/>
          <a:stretch/>
        </p:blipFill>
        <p:spPr>
          <a:xfrm>
            <a:off x="9248766" y="3306684"/>
            <a:ext cx="2943234" cy="1410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6C1192-C82A-41A1-83F7-9D1F14203BCD}"/>
              </a:ext>
            </a:extLst>
          </p:cNvPr>
          <p:cNvSpPr txBox="1"/>
          <p:nvPr/>
        </p:nvSpPr>
        <p:spPr>
          <a:xfrm>
            <a:off x="13070" y="5112113"/>
            <a:ext cx="2941647" cy="9210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96%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of office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employees at home now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4</a:t>
            </a:r>
          </a:p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63%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lack a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dedicated work space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4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3B80A-4CE2-4DF5-8FED-3F84F9DB782B}"/>
              </a:ext>
            </a:extLst>
          </p:cNvPr>
          <p:cNvSpPr/>
          <p:nvPr/>
        </p:nvSpPr>
        <p:spPr>
          <a:xfrm>
            <a:off x="0" y="4701702"/>
            <a:ext cx="2954717" cy="421811"/>
          </a:xfrm>
          <a:prstGeom prst="rect">
            <a:avLst/>
          </a:prstGeom>
          <a:noFill/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HOME OFFICE / HOMEROOM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479550-C8B2-49A5-BF3B-E986FE9FACE7}"/>
              </a:ext>
            </a:extLst>
          </p:cNvPr>
          <p:cNvSpPr/>
          <p:nvPr/>
        </p:nvSpPr>
        <p:spPr>
          <a:xfrm>
            <a:off x="3085356" y="4746094"/>
            <a:ext cx="2941647" cy="332315"/>
          </a:xfrm>
          <a:prstGeom prst="rect">
            <a:avLst/>
          </a:prstGeom>
          <a:noFill/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LIVING ROOM / CLASSROOM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BDF669-CBF6-404F-BB73-79792174D8FF}"/>
              </a:ext>
            </a:extLst>
          </p:cNvPr>
          <p:cNvSpPr txBox="1"/>
          <p:nvPr/>
        </p:nvSpPr>
        <p:spPr>
          <a:xfrm>
            <a:off x="3409633" y="5269374"/>
            <a:ext cx="2293091" cy="4218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-341109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41%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of employees</a:t>
            </a:r>
          </a:p>
          <a:p>
            <a:pPr marL="0" marR="0" lvl="0" indent="-341109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compete with family to work on the couch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4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9EF68-5F72-4513-8E86-750F9C5BE4BA}"/>
              </a:ext>
            </a:extLst>
          </p:cNvPr>
          <p:cNvSpPr txBox="1"/>
          <p:nvPr/>
        </p:nvSpPr>
        <p:spPr>
          <a:xfrm>
            <a:off x="6504612" y="5322105"/>
            <a:ext cx="2137492" cy="4218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-457063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13%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end up working in the bedroom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4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30C6E73-54A1-448D-976E-FFE7CA9A06A4}"/>
              </a:ext>
            </a:extLst>
          </p:cNvPr>
          <p:cNvSpPr/>
          <p:nvPr/>
        </p:nvSpPr>
        <p:spPr>
          <a:xfrm>
            <a:off x="6157642" y="4746094"/>
            <a:ext cx="2941647" cy="332315"/>
          </a:xfrm>
          <a:prstGeom prst="rect">
            <a:avLst/>
          </a:prstGeom>
          <a:noFill/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BEDROOM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4A4759-849C-48E1-8250-C80BDEA3FFE4}"/>
              </a:ext>
            </a:extLst>
          </p:cNvPr>
          <p:cNvSpPr/>
          <p:nvPr/>
        </p:nvSpPr>
        <p:spPr>
          <a:xfrm>
            <a:off x="9229928" y="4756055"/>
            <a:ext cx="2941647" cy="332315"/>
          </a:xfrm>
          <a:prstGeom prst="rect">
            <a:avLst/>
          </a:prstGeom>
          <a:noFill/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IN THE OFFICE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701994-5699-4B56-A44C-C29E94B91735}"/>
              </a:ext>
            </a:extLst>
          </p:cNvPr>
          <p:cNvSpPr txBox="1"/>
          <p:nvPr/>
        </p:nvSpPr>
        <p:spPr>
          <a:xfrm>
            <a:off x="9248766" y="5346709"/>
            <a:ext cx="2941647" cy="421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-457063" algn="ctr" defTabSz="9138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70%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reduction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in business travel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+mn-ea"/>
                <a:cs typeface="+mn-cs"/>
              </a:rPr>
              <a:t>5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4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1FD19B-82AA-B44E-9300-CCFBDC4B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592218"/>
            <a:ext cx="11280140" cy="387798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3200" dirty="0"/>
              <a:t>Virtual Background best practices 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7E16B6-E025-FC47-96A6-035341012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38151" y="1716145"/>
            <a:ext cx="5374216" cy="4030662"/>
          </a:xfrm>
          <a:prstGeom prst="rect">
            <a:avLst/>
          </a:prstGeom>
          <a:noFill/>
          <a:effectLst>
            <a:glow>
              <a:schemeClr val="accent1">
                <a:satMod val="175000"/>
              </a:schemeClr>
            </a:glow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5141BD-EA4D-AE4C-914A-1BC08745EE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1767" y="1581152"/>
            <a:ext cx="5171019" cy="4296832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1920x1280 or larger images recommended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Save your images in a folder for quick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If you are experiencing issues with Virtual Background, try the following troubleshooting tips:</a:t>
            </a:r>
            <a:br>
              <a:rPr lang="en-US"/>
            </a:br>
            <a:r>
              <a:rPr lang="en-US"/>
              <a:t>	If you do not have the Virtual Background tab in your Desktop Client settings after enabling it, sign out of the client and sign in again.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Manually pick the background color to ensure the correct color is selected. This option is only available after you click an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Ensure that the background is a solid color with minimal shadows. Also ensure the background is uniform in lighting.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C05FD57C-CF1D-9D42-A3CF-BBF1B2447B7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Tips &amp; Best Practices</a:t>
            </a:r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E5451CF7-51E2-4E7E-B969-2BC5A40644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64510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922218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9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66135-9263-4EEB-B00E-7F5CE224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Smile and have fun! </a:t>
            </a:r>
            <a:endParaRPr lang="en-US" sz="44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03EA1-85E4-4200-816A-3231592DE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0966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Wear bright colors to your Zoom meetings/webinars</a:t>
            </a:r>
          </a:p>
        </p:txBody>
      </p:sp>
      <p:sp>
        <p:nvSpPr>
          <p:cNvPr id="2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DDAEA78-E8BB-4BC0-9DCC-E8C1A7CBE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70" y="3480145"/>
            <a:ext cx="4141760" cy="812109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769785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03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&#10;&#10;Description automatically generated">
            <a:extLst>
              <a:ext uri="{FF2B5EF4-FFF2-40B4-BE49-F238E27FC236}">
                <a16:creationId xmlns:a16="http://schemas.microsoft.com/office/drawing/2014/main" id="{75B98DAE-DB22-43CB-868C-EF7DDC960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9882" cy="8161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887E28-D9D7-455C-B0F9-52B2B115F8BF}"/>
              </a:ext>
            </a:extLst>
          </p:cNvPr>
          <p:cNvSpPr/>
          <p:nvPr/>
        </p:nvSpPr>
        <p:spPr>
          <a:xfrm>
            <a:off x="-15110" y="303369"/>
            <a:ext cx="12214503" cy="2079611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 Simplified Ligh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51AFAE-70B9-4DC5-B251-74D8179FFE1F}"/>
              </a:ext>
            </a:extLst>
          </p:cNvPr>
          <p:cNvSpPr/>
          <p:nvPr/>
        </p:nvSpPr>
        <p:spPr bwMode="white">
          <a:xfrm>
            <a:off x="332366" y="840526"/>
            <a:ext cx="11431843" cy="9322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 Simplified Light"/>
                <a:ea typeface="+mn-ea"/>
                <a:cs typeface="+mn-cs"/>
                <a:sym typeface="HP Simplified Light"/>
              </a:rPr>
              <a:t>Collaborate better with Zoom</a:t>
            </a:r>
          </a:p>
          <a:p>
            <a:pPr marL="0" marR="0" lvl="0" indent="0" algn="ctr" defTabSz="91412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P Simplified Light"/>
              <a:ea typeface="+mn-ea"/>
              <a:cs typeface="+mn-cs"/>
              <a:sym typeface="HP Simplifi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85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3971939" y="1740954"/>
            <a:ext cx="7289624" cy="3452292"/>
            <a:chOff x="4019359" y="1562560"/>
            <a:chExt cx="7291522" cy="4140000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5846070" y="1562560"/>
              <a:ext cx="0" cy="414000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7662148" y="1562560"/>
              <a:ext cx="0" cy="414000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019359" y="1562560"/>
              <a:ext cx="0" cy="414000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9509188" y="1562560"/>
              <a:ext cx="0" cy="414000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1310881" y="1562560"/>
              <a:ext cx="0" cy="414000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Rectangle 98"/>
          <p:cNvSpPr/>
          <p:nvPr/>
        </p:nvSpPr>
        <p:spPr>
          <a:xfrm>
            <a:off x="918865" y="3768114"/>
            <a:ext cx="10343952" cy="47422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rtlCol="0" anchor="ctr"/>
          <a:lstStyle/>
          <a:p>
            <a:pPr algn="ctr"/>
            <a:endParaRPr lang="en-US" sz="900" dirty="0">
              <a:solidFill>
                <a:schemeClr val="tx1"/>
              </a:solidFill>
              <a:ea typeface="Lato Light" charset="0"/>
              <a:cs typeface="Lato Light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918865" y="2804641"/>
            <a:ext cx="10343952" cy="47422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rtlCol="0" anchor="ctr"/>
          <a:lstStyle/>
          <a:p>
            <a:pPr algn="ctr"/>
            <a:endParaRPr lang="en-US" sz="900" dirty="0">
              <a:solidFill>
                <a:schemeClr val="tx1"/>
              </a:solidFill>
              <a:ea typeface="Lato Light" charset="0"/>
              <a:cs typeface="Lato Light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918865" y="4719026"/>
            <a:ext cx="10343952" cy="47422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rtlCol="0" anchor="ctr"/>
          <a:lstStyle/>
          <a:p>
            <a:pPr algn="ctr"/>
            <a:endParaRPr lang="en-US" sz="900" dirty="0">
              <a:solidFill>
                <a:schemeClr val="tx1"/>
              </a:solidFill>
              <a:ea typeface="Lato Light" charset="0"/>
              <a:cs typeface="Lato Light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28008" y="2343290"/>
            <a:ext cx="1826236" cy="369338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dirty="0">
                <a:solidFill>
                  <a:schemeClr val="tx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Zoom </a:t>
            </a:r>
            <a:r>
              <a:rPr lang="id-ID" dirty="0" err="1">
                <a:solidFill>
                  <a:schemeClr val="tx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Meetings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868327" y="2344122"/>
            <a:ext cx="1826236" cy="369338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dirty="0">
                <a:solidFill>
                  <a:schemeClr val="tx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Zoom </a:t>
            </a:r>
            <a:r>
              <a:rPr lang="id-ID" dirty="0" err="1">
                <a:solidFill>
                  <a:schemeClr val="tx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Webinar</a:t>
            </a:r>
            <a:endParaRPr lang="en-US" dirty="0">
              <a:solidFill>
                <a:schemeClr val="tx2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13273" y="3379847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Audio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913273" y="3866725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Video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 bwMode="auto">
          <a:xfrm>
            <a:off x="2684734" y="418133"/>
            <a:ext cx="67018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Bebas Neue" charset="0"/>
              </a:rPr>
              <a:t>Zoom Webinar or Zoom Meeting?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781561" y="1170341"/>
            <a:ext cx="2508136" cy="113531"/>
            <a:chOff x="6927228" y="7552706"/>
            <a:chExt cx="5016271" cy="227062"/>
          </a:xfrm>
        </p:grpSpPr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89" name="Shape 2772"/>
          <p:cNvSpPr/>
          <p:nvPr/>
        </p:nvSpPr>
        <p:spPr>
          <a:xfrm>
            <a:off x="4362254" y="1517110"/>
            <a:ext cx="826690" cy="826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2273" y="12764"/>
                </a:moveTo>
                <a:lnTo>
                  <a:pt x="17182" y="12764"/>
                </a:lnTo>
                <a:cubicBezTo>
                  <a:pt x="17453" y="12764"/>
                  <a:pt x="17673" y="12544"/>
                  <a:pt x="17673" y="12273"/>
                </a:cubicBezTo>
                <a:cubicBezTo>
                  <a:pt x="17673" y="12002"/>
                  <a:pt x="17453" y="11782"/>
                  <a:pt x="17182" y="11782"/>
                </a:cubicBezTo>
                <a:lnTo>
                  <a:pt x="12273" y="11782"/>
                </a:lnTo>
                <a:cubicBezTo>
                  <a:pt x="12002" y="11782"/>
                  <a:pt x="11782" y="12002"/>
                  <a:pt x="11782" y="12273"/>
                </a:cubicBezTo>
                <a:cubicBezTo>
                  <a:pt x="11782" y="12544"/>
                  <a:pt x="12002" y="12764"/>
                  <a:pt x="12273" y="12764"/>
                </a:cubicBezTo>
                <a:moveTo>
                  <a:pt x="4909" y="6873"/>
                </a:moveTo>
                <a:lnTo>
                  <a:pt x="8836" y="6873"/>
                </a:lnTo>
                <a:lnTo>
                  <a:pt x="8836" y="11782"/>
                </a:lnTo>
                <a:lnTo>
                  <a:pt x="4909" y="11782"/>
                </a:lnTo>
                <a:cubicBezTo>
                  <a:pt x="4909" y="11782"/>
                  <a:pt x="4909" y="6873"/>
                  <a:pt x="4909" y="6873"/>
                </a:cubicBezTo>
                <a:close/>
                <a:moveTo>
                  <a:pt x="4909" y="12764"/>
                </a:moveTo>
                <a:lnTo>
                  <a:pt x="8836" y="12764"/>
                </a:lnTo>
                <a:cubicBezTo>
                  <a:pt x="9378" y="12764"/>
                  <a:pt x="9818" y="12325"/>
                  <a:pt x="9818" y="11782"/>
                </a:cubicBezTo>
                <a:lnTo>
                  <a:pt x="9818" y="6873"/>
                </a:lnTo>
                <a:cubicBezTo>
                  <a:pt x="9818" y="6331"/>
                  <a:pt x="9378" y="5891"/>
                  <a:pt x="8836" y="5891"/>
                </a:cubicBezTo>
                <a:lnTo>
                  <a:pt x="4909" y="5891"/>
                </a:lnTo>
                <a:cubicBezTo>
                  <a:pt x="4367" y="5891"/>
                  <a:pt x="3927" y="6331"/>
                  <a:pt x="3927" y="6873"/>
                </a:cubicBezTo>
                <a:lnTo>
                  <a:pt x="3927" y="11782"/>
                </a:lnTo>
                <a:cubicBezTo>
                  <a:pt x="3927" y="12325"/>
                  <a:pt x="4367" y="12764"/>
                  <a:pt x="4909" y="12764"/>
                </a:cubicBezTo>
                <a:moveTo>
                  <a:pt x="12273" y="10800"/>
                </a:moveTo>
                <a:lnTo>
                  <a:pt x="14236" y="10800"/>
                </a:lnTo>
                <a:cubicBezTo>
                  <a:pt x="14507" y="10800"/>
                  <a:pt x="14727" y="10580"/>
                  <a:pt x="14727" y="10309"/>
                </a:cubicBezTo>
                <a:cubicBezTo>
                  <a:pt x="14727" y="10038"/>
                  <a:pt x="14507" y="9818"/>
                  <a:pt x="14236" y="9818"/>
                </a:cubicBezTo>
                <a:lnTo>
                  <a:pt x="12273" y="9818"/>
                </a:lnTo>
                <a:cubicBezTo>
                  <a:pt x="12002" y="9818"/>
                  <a:pt x="11782" y="10038"/>
                  <a:pt x="11782" y="10309"/>
                </a:cubicBezTo>
                <a:cubicBezTo>
                  <a:pt x="11782" y="10580"/>
                  <a:pt x="12002" y="10800"/>
                  <a:pt x="12273" y="10800"/>
                </a:cubicBezTo>
                <a:moveTo>
                  <a:pt x="12273" y="6873"/>
                </a:move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lnTo>
                  <a:pt x="12273" y="5891"/>
                </a:lnTo>
                <a:cubicBezTo>
                  <a:pt x="12002" y="5891"/>
                  <a:pt x="11782" y="6111"/>
                  <a:pt x="11782" y="6382"/>
                </a:cubicBezTo>
                <a:cubicBezTo>
                  <a:pt x="11782" y="6653"/>
                  <a:pt x="12002" y="6873"/>
                  <a:pt x="12273" y="6873"/>
                </a:cubicBezTo>
                <a:moveTo>
                  <a:pt x="12273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12273" y="7855"/>
                </a:lnTo>
                <a:cubicBezTo>
                  <a:pt x="12002" y="7855"/>
                  <a:pt x="11782" y="8075"/>
                  <a:pt x="11782" y="8345"/>
                </a:cubicBezTo>
                <a:cubicBezTo>
                  <a:pt x="11782" y="8617"/>
                  <a:pt x="12002" y="8836"/>
                  <a:pt x="12273" y="8836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1" name="Shape 2617"/>
          <p:cNvSpPr/>
          <p:nvPr/>
        </p:nvSpPr>
        <p:spPr>
          <a:xfrm>
            <a:off x="8465266" y="1786997"/>
            <a:ext cx="668876" cy="547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2" name="Shape 2554"/>
          <p:cNvSpPr/>
          <p:nvPr/>
        </p:nvSpPr>
        <p:spPr>
          <a:xfrm>
            <a:off x="8526503" y="1401160"/>
            <a:ext cx="453329" cy="412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3" name="TextBox 112"/>
          <p:cNvSpPr txBox="1"/>
          <p:nvPr/>
        </p:nvSpPr>
        <p:spPr>
          <a:xfrm>
            <a:off x="929472" y="2915903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Content</a:t>
            </a:r>
            <a:r>
              <a:rPr lang="id-ID" sz="12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Sharing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239488" y="2855425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Panelists</a:t>
            </a:r>
            <a:r>
              <a:rPr lang="id-ID" sz="1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only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296324" y="2807011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dirty="0">
                <a:latin typeface="Helvetica Light" charset="0"/>
                <a:ea typeface="Helvetica Light" charset="0"/>
                <a:cs typeface="Helvetica Light" charset="0"/>
              </a:rPr>
              <a:t>All </a:t>
            </a:r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participants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270525" y="3291423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Panelists</a:t>
            </a:r>
            <a:r>
              <a:rPr lang="id-ID" sz="1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only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310384" y="3379847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dirty="0">
                <a:latin typeface="Helvetica Light" charset="0"/>
                <a:ea typeface="Helvetica Light" charset="0"/>
                <a:cs typeface="Helvetica Light" charset="0"/>
              </a:rPr>
              <a:t>All </a:t>
            </a:r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participants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266913" y="3848831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Panelists</a:t>
            </a:r>
            <a:r>
              <a:rPr lang="id-ID" sz="1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only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343883" y="3843288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dirty="0">
                <a:latin typeface="Helvetica Light" charset="0"/>
                <a:ea typeface="Helvetica Light" charset="0"/>
                <a:cs typeface="Helvetica Light" charset="0"/>
              </a:rPr>
              <a:t>All </a:t>
            </a:r>
            <a:r>
              <a:rPr lang="id-ID" sz="1200" dirty="0" err="1">
                <a:latin typeface="Helvetica Light" charset="0"/>
                <a:ea typeface="Helvetica Light" charset="0"/>
                <a:cs typeface="Helvetica Light" charset="0"/>
              </a:rPr>
              <a:t>participants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69566" y="4349042"/>
            <a:ext cx="3050567" cy="277005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Best </a:t>
            </a:r>
            <a:r>
              <a:rPr lang="id-ID" sz="12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used</a:t>
            </a:r>
            <a:r>
              <a:rPr lang="id-ID" sz="12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for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294908" y="4311380"/>
            <a:ext cx="3050567" cy="400116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0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Keynotes</a:t>
            </a:r>
            <a:r>
              <a:rPr lang="id-ID" sz="10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, </a:t>
            </a:r>
            <a:r>
              <a:rPr lang="id-ID" sz="10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Product</a:t>
            </a:r>
            <a:r>
              <a:rPr lang="id-ID" sz="10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0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Announcements</a:t>
            </a:r>
            <a:r>
              <a:rPr lang="id-ID" sz="10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, </a:t>
            </a:r>
            <a:r>
              <a:rPr lang="id-ID" sz="10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Educational</a:t>
            </a:r>
            <a:r>
              <a:rPr lang="id-ID" sz="10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0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Webinars</a:t>
            </a:r>
            <a:r>
              <a:rPr lang="id-ID" sz="10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, All </a:t>
            </a:r>
            <a:r>
              <a:rPr lang="id-ID" sz="10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Hands</a:t>
            </a:r>
            <a:endParaRPr lang="en-US" sz="1000" b="1" dirty="0">
              <a:solidFill>
                <a:schemeClr val="tx2">
                  <a:lumMod val="7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392200" y="4335314"/>
            <a:ext cx="3050567" cy="246227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0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Everyday</a:t>
            </a:r>
            <a:r>
              <a:rPr lang="id-ID" sz="1000" b="1" dirty="0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000" b="1" dirty="0" err="1">
                <a:solidFill>
                  <a:schemeClr val="tx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meetings</a:t>
            </a:r>
            <a:endParaRPr lang="en-US" sz="1000" b="1" dirty="0">
              <a:solidFill>
                <a:schemeClr val="tx2">
                  <a:lumMod val="7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7300343" y="4242335"/>
            <a:ext cx="3094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305541" y="4242335"/>
            <a:ext cx="3094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3239488" y="4769237"/>
            <a:ext cx="3050567" cy="461671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Participants in ”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Listen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&amp; View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only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” mode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No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interaction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with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eachother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487469" y="4725300"/>
            <a:ext cx="3050567" cy="461671"/>
          </a:xfrm>
          <a:prstGeom prst="rect">
            <a:avLst/>
          </a:prstGeom>
          <a:noFill/>
        </p:spPr>
        <p:txBody>
          <a:bodyPr wrap="square" lIns="91445" tIns="45723" rIns="91445" bIns="45723" rtlCol="0">
            <a:spAutoFit/>
          </a:bodyPr>
          <a:lstStyle/>
          <a:p>
            <a:pPr algn="ctr"/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Full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interaction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&amp;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collaboration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between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id-ID" sz="1200" i="1" dirty="0" err="1">
                <a:latin typeface="Helvetica Light" charset="0"/>
                <a:ea typeface="Helvetica Light" charset="0"/>
                <a:cs typeface="Helvetica Light" charset="0"/>
              </a:rPr>
              <a:t>all</a:t>
            </a:r>
            <a:r>
              <a:rPr lang="id-ID" sz="1200" i="1" dirty="0">
                <a:latin typeface="Helvetica Light" charset="0"/>
                <a:ea typeface="Helvetica Light" charset="0"/>
                <a:cs typeface="Helvetica Light" charset="0"/>
              </a:rPr>
              <a:t> participants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983908-3F3A-DA42-8D8B-026EC90A68B6}"/>
              </a:ext>
            </a:extLst>
          </p:cNvPr>
          <p:cNvSpPr txBox="1"/>
          <p:nvPr/>
        </p:nvSpPr>
        <p:spPr>
          <a:xfrm>
            <a:off x="685678" y="3090446"/>
            <a:ext cx="109054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Avenir Light" panose="020B0402020203020204" pitchFamily="34" charset="77"/>
              </a:rPr>
              <a:t>Schedule Meetings Using Outlook Meetings Only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54982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6560845-A6B2-9549-A3F3-ADAF61972F9E}"/>
              </a:ext>
            </a:extLst>
          </p:cNvPr>
          <p:cNvSpPr txBox="1">
            <a:spLocks/>
          </p:cNvSpPr>
          <p:nvPr/>
        </p:nvSpPr>
        <p:spPr>
          <a:xfrm>
            <a:off x="7054" y="288261"/>
            <a:ext cx="12191999" cy="7450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Scheduling a Zoom Meeting in Outlook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073CF08-2600-6D44-9536-ADECC87B22F0}"/>
              </a:ext>
            </a:extLst>
          </p:cNvPr>
          <p:cNvSpPr txBox="1">
            <a:spLocks/>
          </p:cNvSpPr>
          <p:nvPr/>
        </p:nvSpPr>
        <p:spPr>
          <a:xfrm>
            <a:off x="2017889" y="1683104"/>
            <a:ext cx="8170333" cy="521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b="0" i="0" kern="120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Screen shot to be added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07305-B07B-6741-9267-21807C4D2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6" b="57034"/>
          <a:stretch/>
        </p:blipFill>
        <p:spPr>
          <a:xfrm>
            <a:off x="2244183" y="1624326"/>
            <a:ext cx="7703627" cy="19056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4A3F05-E54E-6340-BECA-C43EDE254703}"/>
              </a:ext>
            </a:extLst>
          </p:cNvPr>
          <p:cNvSpPr txBox="1"/>
          <p:nvPr/>
        </p:nvSpPr>
        <p:spPr>
          <a:xfrm>
            <a:off x="3617414" y="974531"/>
            <a:ext cx="4957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Step 1:Open a New Meeting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50E12-3C26-FC48-8FD3-1C023A9E864E}"/>
              </a:ext>
            </a:extLst>
          </p:cNvPr>
          <p:cNvSpPr/>
          <p:nvPr/>
        </p:nvSpPr>
        <p:spPr>
          <a:xfrm>
            <a:off x="-691429" y="2392487"/>
            <a:ext cx="4086529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Windows</a:t>
            </a:r>
          </a:p>
        </p:txBody>
      </p:sp>
    </p:spTree>
    <p:extLst>
      <p:ext uri="{BB962C8B-B14F-4D97-AF65-F5344CB8AC3E}">
        <p14:creationId xmlns:p14="http://schemas.microsoft.com/office/powerpoint/2010/main" val="274350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6560845-A6B2-9549-A3F3-ADAF61972F9E}"/>
              </a:ext>
            </a:extLst>
          </p:cNvPr>
          <p:cNvSpPr txBox="1">
            <a:spLocks/>
          </p:cNvSpPr>
          <p:nvPr/>
        </p:nvSpPr>
        <p:spPr>
          <a:xfrm>
            <a:off x="7054" y="288261"/>
            <a:ext cx="12191999" cy="7450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Scheduling a Zoom Meeting in Outlook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A3F05-E54E-6340-BECA-C43EDE254703}"/>
              </a:ext>
            </a:extLst>
          </p:cNvPr>
          <p:cNvSpPr txBox="1"/>
          <p:nvPr/>
        </p:nvSpPr>
        <p:spPr>
          <a:xfrm>
            <a:off x="3624473" y="1033309"/>
            <a:ext cx="4957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Step 2: Configure Meeting Settings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B2CBF6-2246-9C48-A235-BC169391A5E9}"/>
              </a:ext>
            </a:extLst>
          </p:cNvPr>
          <p:cNvSpPr/>
          <p:nvPr/>
        </p:nvSpPr>
        <p:spPr>
          <a:xfrm>
            <a:off x="2966390" y="1563778"/>
            <a:ext cx="6044402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Windows</a:t>
            </a:r>
            <a:endParaRPr lang="en-US" u="sng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FD43EF-B03E-6C4B-B7FB-4092962F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448" y="2111559"/>
            <a:ext cx="5179103" cy="43951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F64C60-D302-3746-BA90-3D11597F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13" y="3413051"/>
            <a:ext cx="1566159" cy="267635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7D3B29A-136A-114A-ACEB-42466EF83DA7}"/>
              </a:ext>
            </a:extLst>
          </p:cNvPr>
          <p:cNvSpPr/>
          <p:nvPr/>
        </p:nvSpPr>
        <p:spPr>
          <a:xfrm>
            <a:off x="1524743" y="3859135"/>
            <a:ext cx="9142512" cy="87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NOTE: THE DESKTOP CLIENT MUST BE RUNNING FOR THIS TO WORK</a:t>
            </a:r>
          </a:p>
        </p:txBody>
      </p:sp>
    </p:spTree>
    <p:extLst>
      <p:ext uri="{BB962C8B-B14F-4D97-AF65-F5344CB8AC3E}">
        <p14:creationId xmlns:p14="http://schemas.microsoft.com/office/powerpoint/2010/main" val="8070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6560845-A6B2-9549-A3F3-ADAF61972F9E}"/>
              </a:ext>
            </a:extLst>
          </p:cNvPr>
          <p:cNvSpPr txBox="1">
            <a:spLocks/>
          </p:cNvSpPr>
          <p:nvPr/>
        </p:nvSpPr>
        <p:spPr>
          <a:xfrm>
            <a:off x="7054" y="288261"/>
            <a:ext cx="12191999" cy="7450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Scheduling a Zoom Meeting in Outlook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A3F05-E54E-6340-BECA-C43EDE254703}"/>
              </a:ext>
            </a:extLst>
          </p:cNvPr>
          <p:cNvSpPr txBox="1"/>
          <p:nvPr/>
        </p:nvSpPr>
        <p:spPr>
          <a:xfrm>
            <a:off x="3624473" y="1033309"/>
            <a:ext cx="4957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Step 3: Update Meeting Agenda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B2AF8A-E0DC-9344-93D0-CF6806108526}"/>
              </a:ext>
            </a:extLst>
          </p:cNvPr>
          <p:cNvSpPr/>
          <p:nvPr/>
        </p:nvSpPr>
        <p:spPr>
          <a:xfrm>
            <a:off x="3489613" y="1593691"/>
            <a:ext cx="5092023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Windows</a:t>
            </a:r>
            <a:endParaRPr lang="en-US" u="sng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D6915-640B-614E-90BB-6D46B68D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9" y="1963023"/>
            <a:ext cx="5805509" cy="48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.eD_s6VVucApzbIVE1F_Q"/>
</p:tagLst>
</file>

<file path=ppt/theme/theme1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8CFF"/>
      </a:accent1>
      <a:accent2>
        <a:srgbClr val="9ABF7B"/>
      </a:accent2>
      <a:accent3>
        <a:srgbClr val="F69C60"/>
      </a:accent3>
      <a:accent4>
        <a:srgbClr val="89C3EA"/>
      </a:accent4>
      <a:accent5>
        <a:srgbClr val="68A0D5"/>
      </a:accent5>
      <a:accent6>
        <a:srgbClr val="4E82C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1256</Words>
  <Application>Microsoft Office PowerPoint</Application>
  <PresentationFormat>Widescreen</PresentationFormat>
  <Paragraphs>184</Paragraphs>
  <Slides>33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arial</vt:lpstr>
      <vt:lpstr>Avenir Heavy</vt:lpstr>
      <vt:lpstr>Avenir Light</vt:lpstr>
      <vt:lpstr>Calibri</vt:lpstr>
      <vt:lpstr>Calibri Light</vt:lpstr>
      <vt:lpstr>Gill Sans</vt:lpstr>
      <vt:lpstr>Helvetica</vt:lpstr>
      <vt:lpstr>Helvetica Light</vt:lpstr>
      <vt:lpstr>Helvetica Neue</vt:lpstr>
      <vt:lpstr>Helvetica Neue Light</vt:lpstr>
      <vt:lpstr>Helvetica Neue Medium</vt:lpstr>
      <vt:lpstr>HP Simplified</vt:lpstr>
      <vt:lpstr>HP Simplified Light</vt:lpstr>
      <vt:lpstr>Wingdings</vt:lpstr>
      <vt:lpstr>1_Office Theme</vt:lpstr>
      <vt:lpstr>think-cell Slide</vt:lpstr>
      <vt:lpstr>Welcome to Zoom 101! </vt:lpstr>
      <vt:lpstr>Customer Success Team Lead – Atlanta </vt:lpstr>
      <vt:lpstr>COMPETITION FOR TECH RESOURCES AT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Host vs Co-Host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Webinar  Chat</vt:lpstr>
      <vt:lpstr>PowerPoint Presentation</vt:lpstr>
      <vt:lpstr>PowerPoint Presentation</vt:lpstr>
      <vt:lpstr>PowerPoint Presentation</vt:lpstr>
      <vt:lpstr>PowerPoint Presentation</vt:lpstr>
      <vt:lpstr>Virtual Background best practices </vt:lpstr>
      <vt:lpstr>PowerPoint Presentation</vt:lpstr>
      <vt:lpstr>Smile and have fun!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Zoom 101!</dc:title>
  <dc:creator>Nicole Gray</dc:creator>
  <cp:lastModifiedBy>Debbie Ryals</cp:lastModifiedBy>
  <cp:revision>3</cp:revision>
  <dcterms:created xsi:type="dcterms:W3CDTF">2020-06-03T19:22:05Z</dcterms:created>
  <dcterms:modified xsi:type="dcterms:W3CDTF">2020-06-04T12:19:33Z</dcterms:modified>
</cp:coreProperties>
</file>