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50"/>
  </p:notesMasterIdLst>
  <p:sldIdLst>
    <p:sldId id="256" r:id="rId2"/>
    <p:sldId id="487" r:id="rId3"/>
    <p:sldId id="499" r:id="rId4"/>
    <p:sldId id="500" r:id="rId5"/>
    <p:sldId id="488" r:id="rId6"/>
    <p:sldId id="489" r:id="rId7"/>
    <p:sldId id="257" r:id="rId8"/>
    <p:sldId id="258" r:id="rId9"/>
    <p:sldId id="259" r:id="rId10"/>
    <p:sldId id="490" r:id="rId11"/>
    <p:sldId id="277" r:id="rId12"/>
    <p:sldId id="261" r:id="rId13"/>
    <p:sldId id="276" r:id="rId14"/>
    <p:sldId id="491" r:id="rId15"/>
    <p:sldId id="263" r:id="rId16"/>
    <p:sldId id="264" r:id="rId17"/>
    <p:sldId id="285" r:id="rId18"/>
    <p:sldId id="284" r:id="rId19"/>
    <p:sldId id="492" r:id="rId20"/>
    <p:sldId id="265" r:id="rId21"/>
    <p:sldId id="266" r:id="rId22"/>
    <p:sldId id="493" r:id="rId23"/>
    <p:sldId id="267" r:id="rId24"/>
    <p:sldId id="268" r:id="rId25"/>
    <p:sldId id="269" r:id="rId26"/>
    <p:sldId id="494" r:id="rId27"/>
    <p:sldId id="270" r:id="rId28"/>
    <p:sldId id="271" r:id="rId29"/>
    <p:sldId id="272" r:id="rId30"/>
    <p:sldId id="495" r:id="rId31"/>
    <p:sldId id="273" r:id="rId32"/>
    <p:sldId id="274" r:id="rId33"/>
    <p:sldId id="275" r:id="rId34"/>
    <p:sldId id="496" r:id="rId35"/>
    <p:sldId id="278" r:id="rId36"/>
    <p:sldId id="279" r:id="rId37"/>
    <p:sldId id="280" r:id="rId38"/>
    <p:sldId id="501" r:id="rId39"/>
    <p:sldId id="497" r:id="rId40"/>
    <p:sldId id="281" r:id="rId41"/>
    <p:sldId id="282" r:id="rId42"/>
    <p:sldId id="283" r:id="rId43"/>
    <p:sldId id="498" r:id="rId44"/>
    <p:sldId id="502" r:id="rId45"/>
    <p:sldId id="503" r:id="rId46"/>
    <p:sldId id="504" r:id="rId47"/>
    <p:sldId id="287" r:id="rId48"/>
    <p:sldId id="260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3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AACF1-B6C8-5A40-9DAD-CD23CDB2E3A0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6B5B-FD6C-1549-A842-06717A7DD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74CDE3-F858-054F-B381-FB0E6D155D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DEC86E-9914-D64C-A05B-71D40A15888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7060A735-FB00-7D49-A9DE-236D8F9D727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0738" y="1006475"/>
            <a:ext cx="61293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764092BA-6C69-1F46-B705-395CC668F7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6234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Predicted Total Actions by month. Note: This figure plots the month‐specific fixed effect coefficients estimated from a regression of total actions on controls for examiner, expectancy, grade level, and year. Treatment (WFA) is indicated with the red vertical line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2000">
                <a:latin typeface="Arial" panose="020B0604020202020204" pitchFamily="34" charset="0"/>
                <a:ea typeface="Baekmuk Batang" charset="0"/>
                <a:cs typeface="Baekmuk Batang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405145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C2FD57F6-D7C6-C144-B9E9-9FDF3E8E5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CEDD0E-108C-B144-B4EC-ACC8FAA2FAB8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F613260E-FDF6-9345-B463-2C2FC54C7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1EA479E-892E-BC4D-8323-A328C219E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56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31A0-D6CD-A649-8900-7B93CC718A91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7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22DD-BB13-7A49-B336-7308D80F0C5F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3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8D11-2231-FD47-A74A-BE9828A1AD3B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7852D-8855-D846-B45C-0C4B16893E5F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14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607F8-4B24-CA4B-A083-20658BC939CE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6C21E-8CA1-4342-85DC-CB6FF38B15CF}" type="datetime1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7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500E-FFB4-E44D-8315-92951A418B89}" type="datetime1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04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B1AA2-C70F-504C-839D-FEBEF33910CD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3D2F775-F672-A749-9293-262415F4FA84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45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3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9FBA-33FB-F04E-B717-155FD2855918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8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8039-01B6-A44F-9BFC-AEC36AFD2719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86EEF-47C3-3842-950D-3D6AD5B01D1D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0717-AE01-A241-A1DE-15DBBF64F43B}" type="datetime1">
              <a:rPr lang="en-US" smtClean="0"/>
              <a:t>6/29/21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7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4D53-298F-9E4C-9E42-6B86E2C2119A}" type="datetime1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0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05EC-3EFF-E145-96AE-3C96CCD5665C}" type="datetime1">
              <a:rPr lang="en-US" smtClean="0"/>
              <a:t>6/29/21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572E-F0C6-A74A-B29C-F98F5E06CAF0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6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05EBD-B443-B646-89BC-D29DDB8589D6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2795-77AA-964F-9383-26B122937D75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A370-CED4-3D48-B50A-D6B9AE85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3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6E18-BE86-8A43-8832-021DDA5B5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Now What? 10 Decisions to Make in a Trans-Pandemic World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24224-9ED7-9E4A-99A6-440D54030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70055"/>
          </a:xfrm>
        </p:spPr>
        <p:txBody>
          <a:bodyPr>
            <a:normAutofit/>
          </a:bodyPr>
          <a:lstStyle/>
          <a:p>
            <a:r>
              <a:rPr lang="en-US" dirty="0"/>
              <a:t>Michael Blake</a:t>
            </a:r>
          </a:p>
          <a:p>
            <a:r>
              <a:rPr lang="en-US" dirty="0"/>
              <a:t>Director, Strategic Advisory Services</a:t>
            </a:r>
          </a:p>
          <a:p>
            <a:r>
              <a:rPr lang="en-US" dirty="0"/>
              <a:t>Brady Ware &amp;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5A1B3-DD74-B14D-AD8A-636FE831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3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52AD9-21B0-0040-AD50-85202888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3591522" y="105878"/>
            <a:ext cx="2199503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99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3E975-E18D-164D-BE1A-44F21AB7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Zoom Seems a Substitute But Not Replacement for Meetings.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2D6943-47F8-B749-8B3C-301EB6734825}"/>
              </a:ext>
            </a:extLst>
          </p:cNvPr>
          <p:cNvSpPr/>
          <p:nvPr/>
        </p:nvSpPr>
        <p:spPr>
          <a:xfrm>
            <a:off x="680321" y="2336873"/>
            <a:ext cx="3656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Reed, Bruce. “Open Mike.” </a:t>
            </a:r>
            <a:r>
              <a:rPr lang="en-US" i="1" dirty="0"/>
              <a:t>National Institutes of Health</a:t>
            </a:r>
            <a:r>
              <a:rPr lang="en-US" dirty="0"/>
              <a:t>, U.S. Department of Health and Human Services, 2 Dec. 2020, nexus.od.nih.gov/all/2020/11/19/should-we-keep-meeting-this-way/. 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F497A-72E8-1E46-9940-94492E96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1877303"/>
            <a:ext cx="6916818" cy="342382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6F2E4-5E27-D444-B52B-C269257A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1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4F7F-2CAE-6E4A-A5AF-8628B75A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Anybody There?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692C3-0B6B-EA49-83EB-474B9D1F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9164"/>
            <a:ext cx="4965700" cy="347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7B724-C2BA-4C4F-BD7A-7DCEA0A4E338}"/>
              </a:ext>
            </a:extLst>
          </p:cNvPr>
          <p:cNvSpPr txBox="1"/>
          <p:nvPr/>
        </p:nvSpPr>
        <p:spPr>
          <a:xfrm>
            <a:off x="2150076" y="5515485"/>
            <a:ext cx="21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2D172-C514-4849-B741-2D5EB066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2" y="1899164"/>
            <a:ext cx="5531604" cy="347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2FA31-F441-EE42-B6EF-79805E15BDEE}"/>
              </a:ext>
            </a:extLst>
          </p:cNvPr>
          <p:cNvSpPr txBox="1"/>
          <p:nvPr/>
        </p:nvSpPr>
        <p:spPr>
          <a:xfrm>
            <a:off x="8291384" y="5515485"/>
            <a:ext cx="2038865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A88D7-4B09-F945-8673-58D1F522EB2C}"/>
              </a:ext>
            </a:extLst>
          </p:cNvPr>
          <p:cNvSpPr/>
          <p:nvPr/>
        </p:nvSpPr>
        <p:spPr>
          <a:xfrm>
            <a:off x="6388102" y="5878038"/>
            <a:ext cx="58138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effectLst/>
              </a:rPr>
              <a:t>Morris, Kathy. “Survey: Most People Are Distracted During Virtual Meetings.” </a:t>
            </a:r>
            <a:r>
              <a:rPr lang="en-US" sz="1400" b="0" i="1" u="none" strike="noStrike" dirty="0" err="1">
                <a:effectLst/>
              </a:rPr>
              <a:t>Zippia</a:t>
            </a:r>
            <a:r>
              <a:rPr lang="en-US" sz="1400" b="0" i="0" u="none" strike="noStrike" dirty="0">
                <a:effectLst/>
              </a:rPr>
              <a:t>, 12 Feb. 2021, </a:t>
            </a:r>
            <a:r>
              <a:rPr lang="en-US" sz="1400" b="0" i="0" u="none" strike="noStrike" dirty="0" err="1">
                <a:effectLst/>
              </a:rPr>
              <a:t>www.zippia.com</a:t>
            </a:r>
            <a:r>
              <a:rPr lang="en-US" sz="1400" b="0" i="0" u="none" strike="noStrike" dirty="0">
                <a:effectLst/>
              </a:rPr>
              <a:t>/advice/virtual-meetings-zoom-survey/.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9E1F0-3411-0140-95DE-32DEC50CE4CD}"/>
              </a:ext>
            </a:extLst>
          </p:cNvPr>
          <p:cNvSpPr/>
          <p:nvPr/>
        </p:nvSpPr>
        <p:spPr>
          <a:xfrm>
            <a:off x="838200" y="5878038"/>
            <a:ext cx="5377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dirty="0" err="1">
                <a:effectLst/>
              </a:rPr>
              <a:t>Gavett</a:t>
            </a:r>
            <a:r>
              <a:rPr lang="en-US" sz="1400" b="0" i="0" u="none" strike="noStrike" dirty="0">
                <a:effectLst/>
              </a:rPr>
              <a:t>, Gretchen. “What People Are Really Doing When They're on a Conference Call.” </a:t>
            </a:r>
            <a:r>
              <a:rPr lang="en-US" sz="1400" b="0" i="1" u="none" strike="noStrike" dirty="0">
                <a:effectLst/>
              </a:rPr>
              <a:t>Harvard Business Review</a:t>
            </a:r>
            <a:r>
              <a:rPr lang="en-US" sz="1400" b="0" i="0" u="none" strike="noStrike" dirty="0">
                <a:effectLst/>
              </a:rPr>
              <a:t>, 6 Dec. 2017, </a:t>
            </a:r>
            <a:r>
              <a:rPr lang="en-US" sz="1400" b="0" i="0" u="none" strike="noStrike" dirty="0" err="1">
                <a:effectLst/>
              </a:rPr>
              <a:t>hbr.org</a:t>
            </a:r>
            <a:r>
              <a:rPr lang="en-US" sz="1400" b="0" i="0" u="none" strike="noStrike" dirty="0">
                <a:effectLst/>
              </a:rPr>
              <a:t>/2014/08/what-people-are-really-doing-when-</a:t>
            </a:r>
            <a:r>
              <a:rPr lang="en-US" sz="1400" b="0" i="0" u="none" strike="noStrike" dirty="0" err="1">
                <a:effectLst/>
              </a:rPr>
              <a:t>theyre</a:t>
            </a:r>
            <a:r>
              <a:rPr lang="en-US" sz="1400" b="0" i="0" u="none" strike="noStrike" dirty="0">
                <a:effectLst/>
              </a:rPr>
              <a:t>-on-a-conference-call.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7E51C-015A-3D47-9945-5E91DCB5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E7C3A-55FA-C643-BE74-7A6661AD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Virtual is Costing Money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7B7CF-5F08-E54F-AFE9-3AFB46357FC0}"/>
              </a:ext>
            </a:extLst>
          </p:cNvPr>
          <p:cNvSpPr/>
          <p:nvPr/>
        </p:nvSpPr>
        <p:spPr>
          <a:xfrm>
            <a:off x="680321" y="2336873"/>
            <a:ext cx="3656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Mullich</a:t>
            </a:r>
            <a:r>
              <a:rPr lang="en-US" dirty="0">
                <a:solidFill>
                  <a:srgbClr val="FFFFFF"/>
                </a:solidFill>
              </a:rPr>
              <a:t>, Joe. </a:t>
            </a:r>
            <a:r>
              <a:rPr lang="en-US" i="1" dirty="0">
                <a:solidFill>
                  <a:srgbClr val="FFFFFF"/>
                </a:solidFill>
              </a:rPr>
              <a:t>The Wall Street Journal</a:t>
            </a:r>
            <a:r>
              <a:rPr lang="en-US" dirty="0">
                <a:solidFill>
                  <a:srgbClr val="FFFFFF"/>
                </a:solidFill>
              </a:rPr>
              <a:t>, Dow Jones &amp; Company, 2020, www.wsj.com/ad/article/globaltravel-face. </a:t>
            </a:r>
            <a:endParaRPr lang="en-US" dirty="0">
              <a:solidFill>
                <a:srgbClr val="FFFFFF"/>
              </a:solidFill>
              <a:effectLst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95BE2-25E5-E845-BEA8-E34433194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085" y="1877554"/>
            <a:ext cx="5629268" cy="30960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57A3B-A87E-114C-9F9D-7902D610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8A61-997C-6A48-BA1B-CB43321C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279518" y="1912171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8E9B6-3D7A-4F5B-9DEC-7C109D10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DE350-A6F7-48F8-BC26-39BE38D1D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A1BCF2-2977-4E81-8823-91321793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7BE72E-2DA8-42F0-8ACA-D7572BFA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52B104-299F-4807-9878-EF526BD3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499235BD-EEFC-4BE6-8262-8074C9F4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AAC0798-5B55-4B27-85EC-99405EA5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1FDF25E-0034-4B24-A5FB-DE701C8F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E4BD5-B831-5545-8754-9BA152AB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Are We Firing the Fed?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ACB33-60AE-C54C-8B9D-91195425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8" r="2" b="2"/>
          <a:stretch/>
        </p:blipFill>
        <p:spPr>
          <a:xfrm>
            <a:off x="-2" y="-2"/>
            <a:ext cx="5334000" cy="419893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E829CE-CF5A-E44B-873C-5065378D3A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9" r="28346" b="-1"/>
          <a:stretch/>
        </p:blipFill>
        <p:spPr>
          <a:xfrm>
            <a:off x="5441840" y="2"/>
            <a:ext cx="3526247" cy="41875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31E153-67FC-4ADD-A7DC-C5553E2B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9B84B3-EE3D-44B3-B69D-6CF3F53DE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8F287-A70C-4256-8B91-F31FCB188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4160C-B0F6-E749-907A-65A80DF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8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0E80-4D76-B249-A6FF-43055016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Real Deal With Inflation?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0E4DE-A092-C440-904B-52E20651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 descr="Rising Inflation Looks Less Severe Using Pre-Pandemic Comparisons - WSJ">
            <a:extLst>
              <a:ext uri="{FF2B5EF4-FFF2-40B4-BE49-F238E27FC236}">
                <a16:creationId xmlns:a16="http://schemas.microsoft.com/office/drawing/2014/main" id="{4371C6A8-B913-B349-A6ED-5C829884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" y="2075354"/>
            <a:ext cx="2490178" cy="40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37D22E-2875-3F42-84A8-D9BD49567BBD}"/>
              </a:ext>
            </a:extLst>
          </p:cNvPr>
          <p:cNvSpPr/>
          <p:nvPr/>
        </p:nvSpPr>
        <p:spPr>
          <a:xfrm>
            <a:off x="2648408" y="2124032"/>
            <a:ext cx="23833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Dapena</a:t>
            </a:r>
            <a:r>
              <a:rPr lang="en-US" dirty="0"/>
              <a:t>, Kara, and Peter </a:t>
            </a:r>
            <a:r>
              <a:rPr lang="en-US" dirty="0" err="1"/>
              <a:t>Santilli</a:t>
            </a:r>
            <a:r>
              <a:rPr lang="en-US" dirty="0"/>
              <a:t>. “Rising Inflation Looks Less Severe Using Pre-Pandemic Comparisons.” </a:t>
            </a:r>
            <a:r>
              <a:rPr lang="en-US" i="1" dirty="0"/>
              <a:t>The Wall Street Journal</a:t>
            </a:r>
            <a:r>
              <a:rPr lang="en-US" dirty="0"/>
              <a:t>, Dow Jones &amp; Company, 22 June 2021, </a:t>
            </a:r>
            <a:r>
              <a:rPr lang="en-US" dirty="0" err="1"/>
              <a:t>www.wsj.com</a:t>
            </a:r>
            <a:r>
              <a:rPr lang="en-US" dirty="0"/>
              <a:t>/articles/inflation-rates-fed-11624304034. </a:t>
            </a:r>
            <a:endParaRPr lang="en-US" dirty="0">
              <a:effectLst/>
            </a:endParaRPr>
          </a:p>
        </p:txBody>
      </p:sp>
      <p:pic>
        <p:nvPicPr>
          <p:cNvPr id="3076" name="Picture 4" descr="Julien Bittel, CFA on Twitter: &amp;quot;A look at US inflation by sector.… &amp;quot;">
            <a:extLst>
              <a:ext uri="{FF2B5EF4-FFF2-40B4-BE49-F238E27FC236}">
                <a16:creationId xmlns:a16="http://schemas.microsoft.com/office/drawing/2014/main" id="{3A59524A-84CF-7C4E-BB43-55B09594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54" y="2277541"/>
            <a:ext cx="4932461" cy="39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E731DC-F2A3-9A4E-9BC2-4721544E2F1E}"/>
              </a:ext>
            </a:extLst>
          </p:cNvPr>
          <p:cNvSpPr/>
          <p:nvPr/>
        </p:nvSpPr>
        <p:spPr>
          <a:xfrm>
            <a:off x="8295321" y="6237208"/>
            <a:ext cx="4674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BittelJulien</a:t>
            </a:r>
            <a:r>
              <a:rPr lang="en-US" dirty="0"/>
              <a:t>, Twitter, June 10, 2021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2511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5150-B28E-F449-89F9-E6EF7BFA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Inflation Should Be Through the Roof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04612-AC9A-0E4D-9607-643C2CD5A762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“Annual Inflation.” </a:t>
            </a:r>
            <a:r>
              <a:rPr lang="en-US" i="1" dirty="0" err="1"/>
              <a:t>InflationData.com</a:t>
            </a:r>
            <a:r>
              <a:rPr lang="en-US" dirty="0"/>
              <a:t>, 11 June 2021, </a:t>
            </a:r>
            <a:r>
              <a:rPr lang="en-US" dirty="0" err="1"/>
              <a:t>inflationdata.com</a:t>
            </a:r>
            <a:r>
              <a:rPr lang="en-US" dirty="0"/>
              <a:t>/articles/charts/annual-inflation/.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effectLst/>
            </a:endParaRPr>
          </a:p>
        </p:txBody>
      </p:sp>
      <p:pic>
        <p:nvPicPr>
          <p:cNvPr id="5122" name="Picture 2" descr="Annual Inflation">
            <a:extLst>
              <a:ext uri="{FF2B5EF4-FFF2-40B4-BE49-F238E27FC236}">
                <a16:creationId xmlns:a16="http://schemas.microsoft.com/office/drawing/2014/main" id="{5FE02FBA-DDF8-CD45-BFE4-940A6141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090" y="1124545"/>
            <a:ext cx="6303134" cy="457843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1F886-F57E-884E-A22C-EE5CB3E2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 sz="105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93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1B55-E63D-1D40-ADBB-F68D69E0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Supposed to Happen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9E77B-2BC8-DF43-8AE4-D9EC771B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978212"/>
            <a:ext cx="4752386" cy="42829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39648B-F865-0E43-A289-E58433A16C80}"/>
              </a:ext>
            </a:extLst>
          </p:cNvPr>
          <p:cNvSpPr/>
          <p:nvPr/>
        </p:nvSpPr>
        <p:spPr>
          <a:xfrm>
            <a:off x="6810704" y="3154151"/>
            <a:ext cx="33175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“U.S. Debt-to-GDP vs. U.S. Treasury 10-Year Rate.” </a:t>
            </a:r>
            <a:r>
              <a:rPr lang="en-US" i="1" dirty="0"/>
              <a:t>ISABELNET</a:t>
            </a:r>
            <a:r>
              <a:rPr lang="en-US" dirty="0"/>
              <a:t>, 29 July 2020, </a:t>
            </a:r>
            <a:r>
              <a:rPr lang="en-US" dirty="0" err="1"/>
              <a:t>www.isabelnet.com</a:t>
            </a:r>
            <a:r>
              <a:rPr lang="en-US" dirty="0"/>
              <a:t>/u-s-debt-to-gdp-vs-u-s-treasury-10-year-rate/. </a:t>
            </a:r>
            <a:endParaRPr lang="en-US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0933E-71BE-F74F-AF93-1299D8C4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82824-E90A-E346-A6C0-3F3274544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1666644" y="1005966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921755"/>
            <a:ext cx="6670875" cy="930275"/>
          </a:xfrm>
        </p:spPr>
        <p:txBody>
          <a:bodyPr>
            <a:normAutofit/>
          </a:bodyPr>
          <a:lstStyle/>
          <a:p>
            <a:r>
              <a:rPr lang="en-US" sz="4000" dirty="0">
                <a:ea typeface="Helvetica Neue" panose="02000503000000020004" pitchFamily="2" charset="0"/>
                <a:cs typeface="Helvetica Neue" panose="02000503000000020004" pitchFamily="2" charset="0"/>
              </a:rPr>
              <a:t>Disclaimers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7483" y="2077851"/>
            <a:ext cx="8077200" cy="4025900"/>
          </a:xfrm>
        </p:spPr>
        <p:txBody>
          <a:bodyPr>
            <a:noAutofit/>
          </a:bodyPr>
          <a:lstStyle/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It is assumed that grownups are watching this presentation and are capable of making their own decisions.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The views expressed in this presentation are mine.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This is an 80/20 presentation – I am sacrificing detail for clarity.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You agree not to sue me if you act on any information offered here and things don’t work out.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None of the content contained herein should be construed as an investment recommendation.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None of the content contained herein should be construed as a legal opinion.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Don’t ever do anything without advice of legal counsel.</a:t>
            </a:r>
          </a:p>
          <a:p>
            <a:r>
              <a:rPr lang="en-US" sz="1800" dirty="0">
                <a:ea typeface="Helvetica Neue" panose="02000503000000020004" pitchFamily="2" charset="0"/>
                <a:cs typeface="Helvetica Neue" panose="02000503000000020004" pitchFamily="2" charset="0"/>
              </a:rPr>
              <a:t>If you find any spelling mistakes, you may keep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20EAD-904A-464E-9D01-E376B92A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42F1-7039-9444-9FF6-1FA5F980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Are We Going to Take the Shot(s)?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35BB08-54F6-B242-B391-D46231CC3DA9}"/>
              </a:ext>
            </a:extLst>
          </p:cNvPr>
          <p:cNvSpPr/>
          <p:nvPr/>
        </p:nvSpPr>
        <p:spPr>
          <a:xfrm>
            <a:off x="680321" y="2336873"/>
            <a:ext cx="510484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FFFFFF"/>
                </a:solidFill>
                <a:effectLst/>
              </a:rPr>
              <a:t>Roberts, Michelle. “Vaccines: Low Trust in Vaccination 'a Global Crisis'.” </a:t>
            </a:r>
            <a:r>
              <a:rPr lang="en-US" sz="2000" b="0" i="1" u="none" strike="noStrike">
                <a:solidFill>
                  <a:srgbClr val="FFFFFF"/>
                </a:solidFill>
                <a:effectLst/>
              </a:rPr>
              <a:t>BBC News</a:t>
            </a:r>
            <a:r>
              <a:rPr lang="en-US" sz="2000" b="0" i="0" u="none" strike="noStrike">
                <a:solidFill>
                  <a:srgbClr val="FFFFFF"/>
                </a:solidFill>
                <a:effectLst/>
              </a:rPr>
              <a:t>, BBC, 19 June 2019, www.bbc.com/news/health-48512923. </a:t>
            </a: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71DC4-531B-164A-A405-3BFFE357A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933" y="1110689"/>
            <a:ext cx="4178419" cy="46298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56BE8-9A09-4C4E-B874-B3329605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6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A3CA1B-1530-4046-A299-90F41FE7F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A6064-3EEB-4D82-B8AB-85EC8287E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EB3F8A-0655-4D47-B546-F7EC731E0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563705-9678-4052-A909-B5114B9A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FEEF27-DE57-43BD-AD75-1F367403B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D8743C-1783-4FB1-8E50-F0FC3ED87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2AEC1695-FF49-476A-B04F-CA6264507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2257D9-F0E6-44D6-B8F2-B0059A2B3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20AC2FD-9C9F-4609-914D-6112A3185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71383-2AB4-B844-8AFA-157497E7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COVID Vaccines Are Special…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C5A3D5-3BFE-47FD-80E4-9076ECAF5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29C2F-E4FC-A142-B38F-114677F8B5D3}"/>
              </a:ext>
            </a:extLst>
          </p:cNvPr>
          <p:cNvSpPr/>
          <p:nvPr/>
        </p:nvSpPr>
        <p:spPr>
          <a:xfrm>
            <a:off x="680321" y="2336873"/>
            <a:ext cx="4568148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0" i="0" u="none" strike="noStrike" dirty="0">
                <a:effectLst/>
              </a:rPr>
              <a:t>Galvin, Gaby. “About 3 in 5 Voters Would Support COVID-19 Vaccination Card Requirement.” </a:t>
            </a:r>
            <a:r>
              <a:rPr lang="en-US" sz="1600" b="0" i="1" u="none" strike="noStrike" dirty="0">
                <a:effectLst/>
              </a:rPr>
              <a:t>Morning Consult</a:t>
            </a:r>
            <a:r>
              <a:rPr lang="en-US" sz="1600" b="0" i="0" u="none" strike="noStrike" dirty="0">
                <a:effectLst/>
              </a:rPr>
              <a:t>, 15 Dec. 2020, morningconsult.com/2020/12/16/covid-19-vaccine-requirement-cards-polling/. 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E45DA9-7D26-4B39-8D40-6DBA171A1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961A0-9BA0-8C4A-BC49-C706EEF6A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41" y="951200"/>
            <a:ext cx="3056465" cy="259035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8FCB955-9576-4C78-BABF-20937A9D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48087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CCD1EB-9408-4CB6-AE2C-F4910716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76A3BD-889E-43C9-988C-DE6A00B69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34C8F-396E-6546-9CA6-7C53E849A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873" y="3275733"/>
            <a:ext cx="2442014" cy="2942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427D35-56C6-9540-B5C8-479AE173F6AF}"/>
              </a:ext>
            </a:extLst>
          </p:cNvPr>
          <p:cNvSpPr/>
          <p:nvPr/>
        </p:nvSpPr>
        <p:spPr>
          <a:xfrm>
            <a:off x="680321" y="4157901"/>
            <a:ext cx="469068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Hefferon</a:t>
            </a:r>
            <a:r>
              <a:rPr lang="en-US" sz="1600" dirty="0"/>
              <a:t>, Meg, and Cary Funk. “More Americans Now See 'Very High' Preventive Health Benefits from Measles Vaccine.” Pew Research Center, Pew Research Center, 27 Aug. 2020, www.pewresearch.org/fact-tank/2020/01/07/more-americans-now-see-very-high-preventive-health-benefits-from-measles-vaccine/.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39680-5355-AC46-AE33-A5FC6904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1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2C39D-9E2E-CD4F-9613-A473FAE5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564036" y="3676717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A3CA1B-1530-4046-A299-90F41FE7F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A6064-3EEB-4D82-B8AB-85EC8287E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EB3F8A-0655-4D47-B546-F7EC731E0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563705-9678-4052-A909-B5114B9A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FEEF27-DE57-43BD-AD75-1F367403B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D8743C-1783-4FB1-8E50-F0FC3ED87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AEC1695-FF49-476A-B04F-CA6264507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2257D9-F0E6-44D6-B8F2-B0059A2B3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20AC2FD-9C9F-4609-914D-6112A3185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8ADB5-C2C6-C347-8B5E-BC9A3DD8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Are We Canceling for Good?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C5A3D5-3BFE-47FD-80E4-9076ECAF5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DEA7BB-F374-0B44-9690-09738AAFF25F}"/>
              </a:ext>
            </a:extLst>
          </p:cNvPr>
          <p:cNvSpPr/>
          <p:nvPr/>
        </p:nvSpPr>
        <p:spPr>
          <a:xfrm>
            <a:off x="680321" y="2336873"/>
            <a:ext cx="4124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effectLst/>
              </a:rPr>
              <a:t>Ebersol, Phil. “'Cancel' Culture and American Politics.” </a:t>
            </a:r>
            <a:r>
              <a:rPr lang="en-US" sz="1600" b="0" i="1" u="none" strike="noStrike">
                <a:effectLst/>
              </a:rPr>
              <a:t>Phil Ebersole's Blog</a:t>
            </a:r>
            <a:r>
              <a:rPr lang="en-US" sz="1600" b="0" i="0" u="none" strike="noStrike">
                <a:effectLst/>
              </a:rPr>
              <a:t>, 29 July 2020, philebersole.wordpress.com/2020/07/29/cancel-culture-and-american-politics/. 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E45DA9-7D26-4B39-8D40-6DBA171A1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B57EA-09AA-2643-AABA-54BB02AAF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41" y="1008509"/>
            <a:ext cx="3056465" cy="247573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8FCB955-9576-4C78-BABF-20937A9D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48087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CCD1EB-9408-4CB6-AE2C-F4910716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76A3BD-889E-43C9-988C-DE6A00B69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5BCCE-D8F9-9645-A1B6-DD312CF1C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0537" y="3275733"/>
            <a:ext cx="2000687" cy="29421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3F96-C934-5440-9197-B78DA211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56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9CAA1-1C8F-804E-8103-C105F338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Facebook Intervening in “Hate Speech”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2FC075-A2D0-E542-987E-8A5FE16A373F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Tankovska, H. “Facebook Hate Speech Removal per Quarter 2020.” </a:t>
            </a:r>
            <a:r>
              <a:rPr lang="en-US" b="0" i="1" u="none" strike="noStrike">
                <a:effectLst/>
              </a:rPr>
              <a:t>Statista</a:t>
            </a:r>
            <a:r>
              <a:rPr lang="en-US" b="0" i="0" u="none" strike="noStrike">
                <a:effectLst/>
              </a:rPr>
              <a:t>, 12 Feb. 2021, www.statista.com/statistics/1013804/facebook-hate-speech-content-deletion-quarter/.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AEF3A-AD11-614A-B79C-DC5D793E5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1034327"/>
            <a:ext cx="6303134" cy="475886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DA79E-9BBA-1440-B35B-06E9E008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70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74823-8604-EF42-9AA5-3D15F6F2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Is There Anyone Left to Cancel?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0D87D6-3B26-A84D-BD57-90624672609E}"/>
              </a:ext>
            </a:extLst>
          </p:cNvPr>
          <p:cNvSpPr/>
          <p:nvPr/>
        </p:nvSpPr>
        <p:spPr>
          <a:xfrm>
            <a:off x="680321" y="2336873"/>
            <a:ext cx="3656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effectLst/>
              </a:rPr>
              <a:t>Smith, Tovia. “Majorities of Trump, Biden Voters Say They Have 'Just a Few' or No Friends Who Support the Other Candidate.” </a:t>
            </a:r>
            <a:r>
              <a:rPr lang="en-US" sz="1400" b="0" i="1" u="none" strike="noStrike">
                <a:effectLst/>
              </a:rPr>
              <a:t>Pew Research Center</a:t>
            </a:r>
            <a:r>
              <a:rPr lang="en-US" sz="1400" b="0" i="0" u="none" strike="noStrike">
                <a:effectLst/>
              </a:rPr>
              <a:t>, Pew Research Center, 18 Sept. 2020, www.pewresearch.org/fact-tank/2020/09/18/few-trump-or-biden-supporters-have-close-friends-who-back-the-opposing-candidate/ft_2020-09-18_friends_01/.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83F78-7E29-CB44-9035-A94ED0B6F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701777"/>
            <a:ext cx="6269479" cy="545444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B7329-AE2A-9646-9061-05075C82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6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DC64B-87ED-3446-AFDB-28FE9CFA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05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3130180" y="4705057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15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C4542-B2BC-4F44-A546-01F5438C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Are We Ready for the Next Outbreak?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426675-EDBD-3847-8BAC-3908B83A163D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Hasmat</a:t>
            </a:r>
            <a:r>
              <a:rPr lang="en-US" dirty="0"/>
              <a:t>, Tariq. “Viral Outbreaks: Past Encounters.” </a:t>
            </a:r>
            <a:r>
              <a:rPr lang="en-US" i="1" dirty="0"/>
              <a:t>Health Analytics Asia</a:t>
            </a:r>
            <a:r>
              <a:rPr lang="en-US" dirty="0"/>
              <a:t>, 29 May 2020, </a:t>
            </a:r>
            <a:r>
              <a:rPr lang="en-US"/>
              <a:t>www.ha-asia.com</a:t>
            </a:r>
            <a:r>
              <a:rPr lang="en-US" dirty="0"/>
              <a:t>/viral-outbreaks-past-encounters/. </a:t>
            </a:r>
            <a:endParaRPr lang="en-US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60D01-1DE0-2246-8592-A0E52B8A1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928" y="1990112"/>
            <a:ext cx="7126843" cy="425828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2F342-CDF3-7C4F-BD49-6DEDA97E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8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F13F5-57D3-984D-A219-8D27171E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Pandemics Have Been Trending More Expensive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F6DAA-E384-134A-AD44-479E822F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C94B4-6C50-2445-80C0-70F2730B6446}"/>
              </a:ext>
            </a:extLst>
          </p:cNvPr>
          <p:cNvSpPr/>
          <p:nvPr/>
        </p:nvSpPr>
        <p:spPr>
          <a:xfrm>
            <a:off x="680322" y="2336873"/>
            <a:ext cx="493104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Schwarzburg, Martin. “Pandemics in History: Assessing the Cost.” </a:t>
            </a:r>
            <a:r>
              <a:rPr lang="en-US" sz="2000" i="1"/>
              <a:t>Toptal Finance Blog</a:t>
            </a:r>
            <a:r>
              <a:rPr lang="en-US" sz="2000"/>
              <a:t>, Toptal, 9 Apr. 2020, www.toptal.com/finance/market-research-analysts/pandemic-cost. </a:t>
            </a:r>
            <a:endParaRPr lang="en-US" sz="200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FA407-EAA3-9B46-8EEE-C3B45E3A8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887" y="2140025"/>
            <a:ext cx="7095634" cy="379616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336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955E-B2C5-0A46-9565-5C7F016B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Pandemic Preparedness Worth the Cost?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BAEC68-754D-E24F-996F-B7C8E3C69A9C}"/>
              </a:ext>
            </a:extLst>
          </p:cNvPr>
          <p:cNvSpPr/>
          <p:nvPr/>
        </p:nvSpPr>
        <p:spPr>
          <a:xfrm>
            <a:off x="838200" y="4864520"/>
            <a:ext cx="10515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latin typeface="Merriweather"/>
              </a:rPr>
              <a:t>“The US National Academy of Medicine estimates that committing an incremental US </a:t>
            </a:r>
            <a:r>
              <a:rPr lang="en-US" b="1" dirty="0">
                <a:latin typeface="Merriweather"/>
              </a:rPr>
              <a:t>$4.5 billion </a:t>
            </a:r>
            <a:r>
              <a:rPr lang="en-US" dirty="0">
                <a:latin typeface="Merriweather"/>
              </a:rPr>
              <a:t>annually to be used primarily for strengthening national public health systems, funding R&amp;D, and financing global coordination and contingency efforts would significantly reduce the severity of future outbreaks.”</a:t>
            </a:r>
          </a:p>
          <a:p>
            <a:pPr fontAlgn="base"/>
            <a:endParaRPr lang="en-US" dirty="0">
              <a:solidFill>
                <a:srgbClr val="262D3D"/>
              </a:solidFill>
              <a:latin typeface="Merriweather"/>
            </a:endParaRPr>
          </a:p>
          <a:p>
            <a:r>
              <a:rPr lang="en-US" dirty="0" err="1"/>
              <a:t>Schwarzburg</a:t>
            </a:r>
            <a:r>
              <a:rPr lang="en-US" dirty="0"/>
              <a:t>, Martin. “Pandemics in History: Assessing the Cost.” </a:t>
            </a:r>
            <a:r>
              <a:rPr lang="en-US" i="1" dirty="0" err="1"/>
              <a:t>Toptal</a:t>
            </a:r>
            <a:r>
              <a:rPr lang="en-US" i="1" dirty="0"/>
              <a:t> Finance Blog</a:t>
            </a:r>
            <a:r>
              <a:rPr lang="en-US" dirty="0"/>
              <a:t>, </a:t>
            </a:r>
            <a:r>
              <a:rPr lang="en-US" dirty="0" err="1"/>
              <a:t>Toptal</a:t>
            </a:r>
            <a:r>
              <a:rPr lang="en-US" dirty="0"/>
              <a:t>, 9 Apr. 2020, </a:t>
            </a:r>
            <a:r>
              <a:rPr lang="en-US" dirty="0" err="1"/>
              <a:t>www.toptal.com</a:t>
            </a:r>
            <a:r>
              <a:rPr lang="en-US" dirty="0"/>
              <a:t>/finance/market-research-analysts/pandemic-cost.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C40B4-C4B5-5040-8A45-205289E7211F}"/>
              </a:ext>
            </a:extLst>
          </p:cNvPr>
          <p:cNvSpPr txBox="1"/>
          <p:nvPr/>
        </p:nvSpPr>
        <p:spPr>
          <a:xfrm>
            <a:off x="924996" y="1994241"/>
            <a:ext cx="3912476" cy="23083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U.S. Cost of COVID =</a:t>
            </a:r>
          </a:p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$3.2 - $4.8 Trillion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E10F2-C1C6-BA45-9617-D13C60CB0B91}"/>
              </a:ext>
            </a:extLst>
          </p:cNvPr>
          <p:cNvSpPr/>
          <p:nvPr/>
        </p:nvSpPr>
        <p:spPr>
          <a:xfrm>
            <a:off x="838200" y="4377504"/>
            <a:ext cx="1075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Walmsley, Terrie, et al. “The Impacts of the Coronavirus on the Economy of the United States.” </a:t>
            </a:r>
            <a:r>
              <a:rPr lang="en-US" i="1" dirty="0"/>
              <a:t>Economics of Disasters and Climate Change</a:t>
            </a:r>
            <a:r>
              <a:rPr lang="en-US" dirty="0"/>
              <a:t>, 2020, doi:10.1007/s41885-020-00080-1. </a:t>
            </a:r>
            <a:endParaRPr lang="en-US" dirty="0">
              <a:effectLst/>
            </a:endParaRPr>
          </a:p>
        </p:txBody>
      </p:sp>
      <p:pic>
        <p:nvPicPr>
          <p:cNvPr id="1026" name="Picture 2" descr="Usa Icons - Download Free Vector Icons | Noun Project">
            <a:extLst>
              <a:ext uri="{FF2B5EF4-FFF2-40B4-BE49-F238E27FC236}">
                <a16:creationId xmlns:a16="http://schemas.microsoft.com/office/drawing/2014/main" id="{173FF434-FEA5-764A-981F-47CC4BFCD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1" b="14931"/>
          <a:stretch/>
        </p:blipFill>
        <p:spPr bwMode="auto">
          <a:xfrm>
            <a:off x="6092251" y="1994241"/>
            <a:ext cx="3598999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5F18D-F604-A241-85BD-66B167ED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C631-3B96-F146-8D3D-5AB47760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Fun Year!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3ED9B-CE00-3846-BF88-627390D4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The Coronavirus Pandemic: A Timeline">
            <a:extLst>
              <a:ext uri="{FF2B5EF4-FFF2-40B4-BE49-F238E27FC236}">
                <a16:creationId xmlns:a16="http://schemas.microsoft.com/office/drawing/2014/main" id="{8A1F210C-3BC5-0A42-A4BE-6D98E8AD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91" y="4158226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ping Black Lives Matter Protests Around The World | Here &amp; Now">
            <a:extLst>
              <a:ext uri="{FF2B5EF4-FFF2-40B4-BE49-F238E27FC236}">
                <a16:creationId xmlns:a16="http://schemas.microsoft.com/office/drawing/2014/main" id="{4BA9242D-3E61-A94C-97A2-4AD19D23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8" y="1564690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Much Money Will The Capitol Riot Cost Trump?">
            <a:extLst>
              <a:ext uri="{FF2B5EF4-FFF2-40B4-BE49-F238E27FC236}">
                <a16:creationId xmlns:a16="http://schemas.microsoft.com/office/drawing/2014/main" id="{05C1AE74-2294-9843-9799-10B2C755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8854"/>
            <a:ext cx="32385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st How Dangerous Is the 'Murder Hornet'? - Scientific American">
            <a:extLst>
              <a:ext uri="{FF2B5EF4-FFF2-40B4-BE49-F238E27FC236}">
                <a16:creationId xmlns:a16="http://schemas.microsoft.com/office/drawing/2014/main" id="{F91F8B2D-273F-E042-B773-21D75E3D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41" y="139026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m Brady can spark a Buccaneers Super Bowl dynasty">
            <a:extLst>
              <a:ext uri="{FF2B5EF4-FFF2-40B4-BE49-F238E27FC236}">
                <a16:creationId xmlns:a16="http://schemas.microsoft.com/office/drawing/2014/main" id="{4EB8B7DC-09D9-7C4C-9A66-096CAB2E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0" y="2758490"/>
            <a:ext cx="3441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8FC4-53F5-2144-BB94-9428CDDC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7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6576526" y="2005419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3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4AF70-F612-8A42-8349-6E63C521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The Mental Toll of the Pandemic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A77941-9372-674E-A833-6CE99E5BB15A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Richter, Felix. “Infographic: Pandemic Causes Spike in Anxiety &amp; Depression.” </a:t>
            </a:r>
            <a:r>
              <a:rPr lang="en-US" i="1" dirty="0"/>
              <a:t>Statista Infographics</a:t>
            </a:r>
            <a:r>
              <a:rPr lang="en-US" dirty="0"/>
              <a:t>, 18 Jan. 2021, </a:t>
            </a:r>
            <a:r>
              <a:rPr lang="en-US"/>
              <a:t>www.statista.com</a:t>
            </a:r>
            <a:r>
              <a:rPr lang="en-US" dirty="0"/>
              <a:t>/chart/21878/impact-of-coronavirus-pandemic-on-mental-health/. </a:t>
            </a:r>
            <a:endParaRPr lang="en-US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3FDC8-95D6-9A4D-870A-2D51F3AE1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405" y="609600"/>
            <a:ext cx="5636503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04261-E4A3-3549-BCC3-C226E60F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9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6D9FE-1F65-0B4C-8607-1266680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Mental Illness Impairs Economic Success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66BFF-04A0-9142-A909-A935F0176221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Seabury, Seth, et al. “Measuring The Lifetime Costs Of Serious Mental Illness And The Mitigating Effects Of Educational Attainment.” </a:t>
            </a:r>
            <a:r>
              <a:rPr lang="en-US" i="1" dirty="0"/>
              <a:t>USC Schaeffer</a:t>
            </a:r>
            <a:r>
              <a:rPr lang="en-US" dirty="0"/>
              <a:t>, 28 May 2019, </a:t>
            </a:r>
            <a:r>
              <a:rPr lang="en-US" dirty="0" err="1"/>
              <a:t>healthpolicy.usc.edu</a:t>
            </a:r>
            <a:r>
              <a:rPr lang="en-US" dirty="0"/>
              <a:t>/research/measuring-the-lifetime-costs-of-serious-mental-illness-and-the-mitigating-effects-of-educational-attainment/. 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C7DDE-75C6-8F43-A316-10FB62160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1656761"/>
            <a:ext cx="6303134" cy="351399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4A4BF-4F6E-0248-989D-6A427BAA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7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289C0-238B-CB4A-BC58-9DAF658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The Problem Doesn’t Appear to Be Money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2323375-5A30-D044-9492-205D0979E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1448970"/>
            <a:ext cx="6260963" cy="396005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96B554-E1C6-4630-B845-EE93544326A6}"/>
              </a:ext>
            </a:extLst>
          </p:cNvPr>
          <p:cNvSpPr/>
          <p:nvPr/>
        </p:nvSpPr>
        <p:spPr>
          <a:xfrm>
            <a:off x="5644887" y="1727200"/>
            <a:ext cx="261391" cy="26774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64F72-CB65-274E-9059-84924AB3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49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210A0-452F-4F46-BEF8-7463B47E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05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6233887" y="4571494"/>
            <a:ext cx="2570205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28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FF7B8-4674-3842-9463-CCD219B8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Ecommerce Booms in COVID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05395-8487-F448-8F51-F7891CEE392D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Blank, Zach. “X'MAS 2020: Is Your E-Com Startup Ready For Biggest Delivery Season?” </a:t>
            </a:r>
            <a:r>
              <a:rPr lang="en-US" i="1" dirty="0" err="1"/>
              <a:t>Startupanz.com</a:t>
            </a:r>
            <a:r>
              <a:rPr lang="en-US" dirty="0"/>
              <a:t>, 2 Dec. 2020, </a:t>
            </a:r>
            <a:r>
              <a:rPr lang="en-US" dirty="0" err="1"/>
              <a:t>startupanz.com</a:t>
            </a:r>
            <a:r>
              <a:rPr lang="en-US" dirty="0"/>
              <a:t>/xmas-2020-e-com-startup-ready-biggest-delivery-season/. 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9FB3B-6DD8-1B45-9AFD-59E9D6AF9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63" y="2371950"/>
            <a:ext cx="6659716" cy="377938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A3BD9-C02C-8448-8699-66E993A4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4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2487A-6DD8-714D-96F9-2BB7A691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The Price of Convenience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DEBF5-C76C-F346-BD73-7FD9AA8B6A20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Lichtenstein, Noah. “The Hidden Cost of Food Delivery.” </a:t>
            </a:r>
            <a:r>
              <a:rPr lang="en-US" sz="1700" i="1"/>
              <a:t>TechCrunch</a:t>
            </a:r>
            <a:r>
              <a:rPr lang="en-US" sz="1700"/>
              <a:t>, TechCrunch, 16 Mar. 2020, techcrunch.com/2020/03/16/the-hidden-cost-of-food-delivery/?guccounter=1&amp;guce_referrer=aHR0cHM6Ly93d3cuZ29vZ2xlLmNvbS8&amp;guce_referrer_sig=AQAAAAw-Ksqz3dug6wF6ZL14-ARHGjch92e6qm0fvjfHW_lkd7w1ssa8_mtWlsirz4lcr0Zp8BoiSVAdwk58ayUr00LQCCcONyk4XSyPa5yVbRfA1epSyKJQez-kRQYLq5FGaTYm6_9CP1Rz-jZtFMhgXQHpzx7OhWHHnXGensS3YY--. </a:t>
            </a:r>
            <a:endParaRPr lang="en-US" sz="170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D16E7-BF40-AA48-84CF-9C0F9C93B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90" y="853112"/>
            <a:ext cx="6303134" cy="512129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5FAFA-26BC-214A-9C19-BCD4AFD3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9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4310-DF69-1D4F-85A5-65E1FAF2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Unclear if People Want to Pick Up at the Store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71994-4E0A-3B48-B901-EC1762CC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163483"/>
            <a:ext cx="5966432" cy="4030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831C5D-C7E0-364D-ABBC-BB2B22174D8F}"/>
              </a:ext>
            </a:extLst>
          </p:cNvPr>
          <p:cNvSpPr/>
          <p:nvPr/>
        </p:nvSpPr>
        <p:spPr>
          <a:xfrm>
            <a:off x="7560448" y="3367168"/>
            <a:ext cx="38964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Cornell, Tyson. “2020 Holiday Outlook October.” </a:t>
            </a:r>
            <a:r>
              <a:rPr lang="en-US" i="1" dirty="0"/>
              <a:t>PwC</a:t>
            </a:r>
            <a:r>
              <a:rPr lang="en-US" dirty="0"/>
              <a:t>, Oct. 2020, </a:t>
            </a:r>
            <a:r>
              <a:rPr lang="en-US" dirty="0" err="1"/>
              <a:t>www.pwc.com</a:t>
            </a:r>
            <a:r>
              <a:rPr lang="en-US" dirty="0"/>
              <a:t>/us/</a:t>
            </a:r>
            <a:r>
              <a:rPr lang="en-US" dirty="0" err="1"/>
              <a:t>en</a:t>
            </a:r>
            <a:r>
              <a:rPr lang="en-US" dirty="0"/>
              <a:t>/industries/consumer-markets/library/2020-holiday-outlook/</a:t>
            </a:r>
            <a:r>
              <a:rPr lang="en-US" dirty="0" err="1"/>
              <a:t>october.html</a:t>
            </a:r>
            <a:r>
              <a:rPr lang="en-US" dirty="0"/>
              <a:t>. </a:t>
            </a:r>
            <a:endParaRPr lang="en-US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17400-2FCB-5942-8C8D-2058325F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3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F9C2BBD-AAF7-4C85-9BE4-E4C2F523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EEF8B78-E487-4E1A-8945-35B4041B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9B4F0B3-5A15-4AAD-B054-8BA92098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CA43FE3-BC3A-4163-B2D9-721AA0F6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488AAD42-9F71-4F14-AE1E-C05DCFC60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D60AC-F05E-774E-85D8-D5DDF269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>
                <a:solidFill>
                  <a:srgbClr val="FFFFFF"/>
                </a:solidFill>
              </a:rPr>
              <a:t>When Will DoorDash Be Profitable?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1B962C9-BE53-4915-9C0C-B53DCD37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oorDash IPO - Another SoftBank Pump and Dump | Grizzle">
            <a:extLst>
              <a:ext uri="{FF2B5EF4-FFF2-40B4-BE49-F238E27FC236}">
                <a16:creationId xmlns:a16="http://schemas.microsoft.com/office/drawing/2014/main" id="{5894A646-CC61-6C4A-B0D6-847E12A1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3085" y="1882668"/>
            <a:ext cx="5629268" cy="30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5696C-28AE-7B47-8775-B30F890A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 sz="14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38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6E3933-200C-D345-9F97-86B83B2BF039}"/>
              </a:ext>
            </a:extLst>
          </p:cNvPr>
          <p:cNvSpPr/>
          <p:nvPr/>
        </p:nvSpPr>
        <p:spPr>
          <a:xfrm>
            <a:off x="187569" y="5282379"/>
            <a:ext cx="4456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Fernando, Chris, et al. “</a:t>
            </a:r>
            <a:r>
              <a:rPr lang="en-US" dirty="0" err="1"/>
              <a:t>DoorDash</a:t>
            </a:r>
            <a:r>
              <a:rPr lang="en-US" dirty="0"/>
              <a:t> IPO - Another SoftBank Pump and Dump.” </a:t>
            </a:r>
            <a:r>
              <a:rPr lang="en-US" i="1" dirty="0"/>
              <a:t>Grizzle</a:t>
            </a:r>
            <a:r>
              <a:rPr lang="en-US" dirty="0"/>
              <a:t>, 7 Dec. 2020, </a:t>
            </a:r>
            <a:r>
              <a:rPr lang="en-US" dirty="0" err="1"/>
              <a:t>grizzle.com</a:t>
            </a:r>
            <a:r>
              <a:rPr lang="en-US" dirty="0"/>
              <a:t>/what-3-things-will-cause-doordash-dash-ipo-to-fail/.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2119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3245E4-E3A1-D64D-8895-2FDE2F50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6174688" y="3805614"/>
            <a:ext cx="3161122" cy="936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0F15-6CA0-E345-8DAF-6BA4DC92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Now the World Has Changed…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963185-4FC7-B54C-BE36-C105DB7E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 descr="Yogi Berra | Biography, Statistics, Quotes, &amp; Facts | Britannica">
            <a:extLst>
              <a:ext uri="{FF2B5EF4-FFF2-40B4-BE49-F238E27FC236}">
                <a16:creationId xmlns:a16="http://schemas.microsoft.com/office/drawing/2014/main" id="{B9B1D7BC-6032-974A-A6F6-71C44199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33" y="2737835"/>
            <a:ext cx="2311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5981B-F6FA-3A4D-A007-DFA64440B30C}"/>
              </a:ext>
            </a:extLst>
          </p:cNvPr>
          <p:cNvSpPr txBox="1"/>
          <p:nvPr/>
        </p:nvSpPr>
        <p:spPr>
          <a:xfrm>
            <a:off x="4698032" y="2937759"/>
            <a:ext cx="5702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“When you come to a fork in the road, take it.” - Yogi Berra.</a:t>
            </a:r>
          </a:p>
        </p:txBody>
      </p:sp>
    </p:spTree>
    <p:extLst>
      <p:ext uri="{BB962C8B-B14F-4D97-AF65-F5344CB8AC3E}">
        <p14:creationId xmlns:p14="http://schemas.microsoft.com/office/powerpoint/2010/main" val="1775265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2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18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22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E18BB-E243-B44D-B7B7-1F23E873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Are We Going to Act on Race?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D6A22-E808-A041-9C71-2921B2F55C2D}"/>
              </a:ext>
            </a:extLst>
          </p:cNvPr>
          <p:cNvSpPr/>
          <p:nvPr/>
        </p:nvSpPr>
        <p:spPr>
          <a:xfrm>
            <a:off x="680321" y="2336873"/>
            <a:ext cx="3656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rgbClr val="FFFFFF"/>
                </a:solidFill>
              </a:rPr>
              <a:t>Tesler</a:t>
            </a:r>
            <a:r>
              <a:rPr lang="en-US" sz="1600" dirty="0">
                <a:solidFill>
                  <a:srgbClr val="FFFFFF"/>
                </a:solidFill>
              </a:rPr>
              <a:t>, Michael. “Support For Black Lives Matter Surged During Protests, But Is Waning Among White Americans.” </a:t>
            </a:r>
            <a:r>
              <a:rPr lang="en-US" sz="1600" i="1" dirty="0">
                <a:solidFill>
                  <a:srgbClr val="FFFFFF"/>
                </a:solidFill>
              </a:rPr>
              <a:t>FiveThirtyEight</a:t>
            </a:r>
            <a:r>
              <a:rPr lang="en-US" sz="1600" dirty="0">
                <a:solidFill>
                  <a:srgbClr val="FFFFFF"/>
                </a:solidFill>
              </a:rPr>
              <a:t>, FiveThirtyEight, 19 Aug. 2020, </a:t>
            </a:r>
            <a:r>
              <a:rPr lang="en-US" sz="1600" dirty="0" err="1">
                <a:solidFill>
                  <a:srgbClr val="FFFFFF"/>
                </a:solidFill>
              </a:rPr>
              <a:t>fivethirtyeight.com</a:t>
            </a:r>
            <a:r>
              <a:rPr lang="en-US" sz="1600" dirty="0">
                <a:solidFill>
                  <a:srgbClr val="FFFFFF"/>
                </a:solidFill>
              </a:rPr>
              <a:t>/features/support-for-black-lives-matter-surged-during-protests-but-is-waning-among-white-americans/.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F5D0C-4519-E44C-9601-590B6632D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633" y="955591"/>
            <a:ext cx="5326172" cy="49400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33BB4-CB23-2940-84F0-F9B859BB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10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9CA2F-B093-7446-9175-E7D49511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COVID Did Not Treat Everyone Equally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67599-3F17-E84F-BDC5-222C237CCDC0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McCarthy, Niall, and Felix Richter. “Infographic: The Pandemic's Racial Disparity.” </a:t>
            </a:r>
            <a:r>
              <a:rPr lang="en-US" i="1" dirty="0"/>
              <a:t>Statista Infographics</a:t>
            </a:r>
            <a:r>
              <a:rPr lang="en-US" dirty="0"/>
              <a:t>, 30 July 2020, </a:t>
            </a:r>
            <a:r>
              <a:rPr lang="en-US" dirty="0" err="1"/>
              <a:t>www.statista.com</a:t>
            </a:r>
            <a:r>
              <a:rPr lang="en-US" dirty="0"/>
              <a:t>/chart/22430/coronavirus-deaths-by-race-in-the-us/. 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E1089-1EAA-2E4F-962F-43990C7C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1" y="609600"/>
            <a:ext cx="5679312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4B08E-4CE0-7E48-B1A4-A54D9E50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48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C7A41-27DF-7A40-9386-6DE80060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A Big Shift in Attitude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A81002-3C71-374F-901F-4BAB0D21B3B3}"/>
              </a:ext>
            </a:extLst>
          </p:cNvPr>
          <p:cNvSpPr/>
          <p:nvPr/>
        </p:nvSpPr>
        <p:spPr>
          <a:xfrm>
            <a:off x="680321" y="2336873"/>
            <a:ext cx="413612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Roper, Willem, and Felix Richter. “Infographic: Shifting Views on Racial Discrimination.” </a:t>
            </a:r>
            <a:r>
              <a:rPr lang="en-US" i="1" dirty="0"/>
              <a:t>Statista Infographics</a:t>
            </a:r>
            <a:r>
              <a:rPr lang="en-US" dirty="0"/>
              <a:t>, 9 July 2020, </a:t>
            </a:r>
            <a:r>
              <a:rPr lang="en-US" dirty="0" err="1"/>
              <a:t>www.statista.com</a:t>
            </a:r>
            <a:r>
              <a:rPr lang="en-US" dirty="0"/>
              <a:t>/chart/22237/republicans-views-racial-discrimination/. </a:t>
            </a:r>
            <a:endParaRPr lang="en-US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901A0-1429-7648-B0D4-579359F63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68" y="609600"/>
            <a:ext cx="5622377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F7219-1F77-364A-A14E-87375539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23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A6769-DAC7-CA47-B551-C2115B14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58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3810418" y="5757756"/>
            <a:ext cx="2092751" cy="936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0A199-8C58-1D48-83AB-1E96E04B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Will We Lure or Force People Back to Work?</a:t>
            </a:r>
          </a:p>
        </p:txBody>
      </p:sp>
      <p:pic>
        <p:nvPicPr>
          <p:cNvPr id="7170" name="Picture 2" descr="Labor shortage: The US doesn&amp;#39;t have enough workers to fill open jobs - Vox">
            <a:extLst>
              <a:ext uri="{FF2B5EF4-FFF2-40B4-BE49-F238E27FC236}">
                <a16:creationId xmlns:a16="http://schemas.microsoft.com/office/drawing/2014/main" id="{1F061D99-2C56-C041-8F1F-EE6FD692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606" y="1871585"/>
            <a:ext cx="6260963" cy="311482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ED776-45AF-3F4E-9816-E0CD4FD8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 sz="14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44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826C4-1677-734A-A0E1-2071382B0F73}"/>
              </a:ext>
            </a:extLst>
          </p:cNvPr>
          <p:cNvSpPr txBox="1"/>
          <p:nvPr/>
        </p:nvSpPr>
        <p:spPr>
          <a:xfrm>
            <a:off x="903890" y="5412828"/>
            <a:ext cx="373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St. Louis 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3367667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2447-E3E6-7444-9B88-5AF275E2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Labor Force Has Declined for 20 Years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B106A-A1B6-3C46-A648-DB9C05F0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45</a:t>
            </a:fld>
            <a:endParaRPr lang="en-US"/>
          </a:p>
        </p:txBody>
      </p:sp>
      <p:pic>
        <p:nvPicPr>
          <p:cNvPr id="8194" name="Picture 2" descr="No alternative text description for this image">
            <a:extLst>
              <a:ext uri="{FF2B5EF4-FFF2-40B4-BE49-F238E27FC236}">
                <a16:creationId xmlns:a16="http://schemas.microsoft.com/office/drawing/2014/main" id="{E3801A60-4C35-F446-AD42-EA1A5DF9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4" y="2093748"/>
            <a:ext cx="101600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D9186-F696-7A4D-8404-70FF78ACF96B}"/>
              </a:ext>
            </a:extLst>
          </p:cNvPr>
          <p:cNvSpPr txBox="1"/>
          <p:nvPr/>
        </p:nvSpPr>
        <p:spPr>
          <a:xfrm>
            <a:off x="599090" y="6104772"/>
            <a:ext cx="373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St. Louis 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2549465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72C0-0B1A-7E4C-95EE-04075571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Don’t Know The Story Yet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1A318-2438-D04D-952D-C5AF8A51C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Narratives appear to be purely ideological</a:t>
            </a:r>
          </a:p>
          <a:p>
            <a:pPr lvl="1"/>
            <a:r>
              <a:rPr lang="en-US" dirty="0"/>
              <a:t>Unemployment benefits are too high OR</a:t>
            </a:r>
          </a:p>
          <a:p>
            <a:pPr lvl="1"/>
            <a:r>
              <a:rPr lang="en-US" dirty="0"/>
              <a:t>People have woken up and have changed priorities and are willing to give up income for a different lifestyle (typically the case for 2 income families)</a:t>
            </a:r>
          </a:p>
          <a:p>
            <a:pPr lvl="1"/>
            <a:endParaRPr lang="en-US" dirty="0"/>
          </a:p>
          <a:p>
            <a:r>
              <a:rPr lang="en-US" dirty="0"/>
              <a:t>We won’t know until</a:t>
            </a:r>
          </a:p>
          <a:p>
            <a:pPr lvl="1"/>
            <a:r>
              <a:rPr lang="en-US" dirty="0"/>
              <a:t>2-3 months pass after states reduce unemployment benefits and</a:t>
            </a:r>
          </a:p>
          <a:p>
            <a:pPr lvl="1"/>
            <a:r>
              <a:rPr lang="en-US" dirty="0"/>
              <a:t>Schools re-open</a:t>
            </a:r>
          </a:p>
          <a:p>
            <a:pPr lvl="1"/>
            <a:r>
              <a:rPr lang="en-US" dirty="0"/>
              <a:t>More of the population is vaccinated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9C974-FB61-E649-9898-E3135C83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E8840A5E-1849-F442-A0F1-1503202AEA3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323388" y="1785938"/>
            <a:ext cx="2868612" cy="914400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Thanks!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F5B0CB9-3CF6-D741-8D99-3A54C7F5AE3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0" y="3200400"/>
            <a:ext cx="5334000" cy="609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sz="4000" i="1" dirty="0"/>
              <a:t>Questions?</a:t>
            </a:r>
          </a:p>
        </p:txBody>
      </p:sp>
      <p:pic>
        <p:nvPicPr>
          <p:cNvPr id="92163" name="Picture 3" descr="sleepingcatslie.jpg">
            <a:extLst>
              <a:ext uri="{FF2B5EF4-FFF2-40B4-BE49-F238E27FC236}">
                <a16:creationId xmlns:a16="http://schemas.microsoft.com/office/drawing/2014/main" id="{D3B747DC-A3F6-6247-BB46-BA1FD38B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0" y="1051366"/>
            <a:ext cx="4808408" cy="501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Box 4">
            <a:extLst>
              <a:ext uri="{FF2B5EF4-FFF2-40B4-BE49-F238E27FC236}">
                <a16:creationId xmlns:a16="http://schemas.microsoft.com/office/drawing/2014/main" id="{EEDA9C58-F5E0-2A48-AE18-C47100587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962401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Michael Blake</a:t>
            </a:r>
          </a:p>
          <a:p>
            <a:pPr eaLnBrk="1" hangingPunct="1"/>
            <a:r>
              <a:rPr lang="en-US" altLang="en-US" dirty="0"/>
              <a:t>msblake@bradyware.com</a:t>
            </a:r>
          </a:p>
          <a:p>
            <a:pPr eaLnBrk="1" hangingPunct="1"/>
            <a:r>
              <a:rPr lang="en-US" altLang="en-US" dirty="0"/>
              <a:t>@unblakeable</a:t>
            </a:r>
          </a:p>
          <a:p>
            <a:pPr eaLnBrk="1" hangingPunct="1"/>
            <a:r>
              <a:rPr lang="en-US" altLang="en-US" dirty="0"/>
              <a:t>Podcast: Decision Vision</a:t>
            </a:r>
          </a:p>
        </p:txBody>
      </p:sp>
      <p:sp>
        <p:nvSpPr>
          <p:cNvPr id="3" name="Explosion 2 2">
            <a:extLst>
              <a:ext uri="{FF2B5EF4-FFF2-40B4-BE49-F238E27FC236}">
                <a16:creationId xmlns:a16="http://schemas.microsoft.com/office/drawing/2014/main" id="{CCBA8CC7-4717-6C40-91CD-67D81B87DC1F}"/>
              </a:ext>
            </a:extLst>
          </p:cNvPr>
          <p:cNvSpPr/>
          <p:nvPr/>
        </p:nvSpPr>
        <p:spPr>
          <a:xfrm>
            <a:off x="5255491" y="267856"/>
            <a:ext cx="4710545" cy="300181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 me on LinkedIn for Chart of the Day!</a:t>
            </a:r>
          </a:p>
        </p:txBody>
      </p:sp>
    </p:spTree>
    <p:extLst>
      <p:ext uri="{BB962C8B-B14F-4D97-AF65-F5344CB8AC3E}">
        <p14:creationId xmlns:p14="http://schemas.microsoft.com/office/powerpoint/2010/main" val="378879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C9515-4DEE-CE45-BD01-E44B4E3D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Are We Keeping Video Calls?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3EAE7-57C0-A74F-967B-43A50C62BDED}"/>
              </a:ext>
            </a:extLst>
          </p:cNvPr>
          <p:cNvSpPr/>
          <p:nvPr/>
        </p:nvSpPr>
        <p:spPr>
          <a:xfrm>
            <a:off x="680321" y="2336873"/>
            <a:ext cx="36562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FFFFFF"/>
                </a:solidFill>
                <a:effectLst/>
              </a:rPr>
              <a:t>“How Zoom May Be the Biggest Tech Success Story of 2020 - Latest News: Gadgets Now.” </a:t>
            </a:r>
            <a:r>
              <a:rPr lang="en-US" sz="1400" b="0" i="1" u="none" strike="noStrike">
                <a:solidFill>
                  <a:srgbClr val="FFFFFF"/>
                </a:solidFill>
                <a:effectLst/>
              </a:rPr>
              <a:t>Gadget Now</a:t>
            </a:r>
            <a:r>
              <a:rPr lang="en-US" sz="1400" b="0" i="0" u="none" strike="noStrike">
                <a:solidFill>
                  <a:srgbClr val="FFFFFF"/>
                </a:solidFill>
                <a:effectLst/>
              </a:rPr>
              <a:t>, 28 Dec. 2020, www.gadgetsnow.com/tech-news/how-zoom-may-be-the-biggest-tech-success-story-of-2020/articleshow/79987385.cms. </a:t>
            </a: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71BF1-79D8-4840-A435-0F42F96FE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085" y="1715713"/>
            <a:ext cx="5629268" cy="3419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D4F447-4538-8B4A-ADA1-20714F98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87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0E8E-A887-D040-B49A-28FF7240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Today’s Outline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A3908-B8AC-2B46-AA3C-9D8C332AA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1222011"/>
            <a:ext cx="6260963" cy="44139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 sz="14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2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684FD-4F28-0248-9481-A017328C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67B216-B99C-D84D-9D48-70D11DBEDA56}"/>
              </a:ext>
            </a:extLst>
          </p:cNvPr>
          <p:cNvSpPr/>
          <p:nvPr/>
        </p:nvSpPr>
        <p:spPr>
          <a:xfrm>
            <a:off x="5585254" y="1164394"/>
            <a:ext cx="1841157" cy="1080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E47B0-0BF5-9644-A2A5-E9A37DB6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05" y="0"/>
            <a:ext cx="971358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C337CE8-6752-804B-B924-67C0699D3019}"/>
              </a:ext>
            </a:extLst>
          </p:cNvPr>
          <p:cNvSpPr/>
          <p:nvPr/>
        </p:nvSpPr>
        <p:spPr>
          <a:xfrm>
            <a:off x="6758152" y="1030014"/>
            <a:ext cx="2028496" cy="10405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1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AF247-CDE9-0245-AB60-41C7BC9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Should We Go Back to the Office?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71EEC7-D89B-D047-8CCC-1DD0422D8FA0}"/>
              </a:ext>
            </a:extLst>
          </p:cNvPr>
          <p:cNvSpPr/>
          <p:nvPr/>
        </p:nvSpPr>
        <p:spPr>
          <a:xfrm>
            <a:off x="680322" y="2336873"/>
            <a:ext cx="348934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Samdahl, Erik. “When Will U.S. Workers Return to the Office? Over 50% of Employers Have a Plan.” </a:t>
            </a:r>
            <a:r>
              <a:rPr lang="en-US" i="1"/>
              <a:t>Institute for Corporate Productivity (i4cp)</a:t>
            </a:r>
            <a:r>
              <a:rPr lang="en-US"/>
              <a:t>, 1 Apr. 2021, www.i4cp.com/coronavirus/when-will-u-s-workers-return-to-the-office-over-50-of-employers-have-a-plan. </a:t>
            </a:r>
            <a:endParaRPr lang="en-US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3F770-DC39-C542-AD06-5873FD6F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A553F-DE7E-BA4E-87A2-48CE990D1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233" y="2148712"/>
            <a:ext cx="6249057" cy="41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4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36004-C61B-4B46-917C-E4A3434E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Productivity Picture is Positive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2F017-C293-2148-A047-C6171A0A3016}"/>
              </a:ext>
            </a:extLst>
          </p:cNvPr>
          <p:cNvSpPr/>
          <p:nvPr/>
        </p:nvSpPr>
        <p:spPr>
          <a:xfrm>
            <a:off x="571106" y="5819433"/>
            <a:ext cx="9832290" cy="857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en-US" dirty="0" err="1"/>
              <a:t>Pontefract</a:t>
            </a:r>
            <a:r>
              <a:rPr lang="en-US" dirty="0"/>
              <a:t>, Dan. “Productivity Better Be Top Of Mind In A Post-Pandemic Hybrid Work World.” </a:t>
            </a:r>
            <a:r>
              <a:rPr lang="en-US" i="1" dirty="0"/>
              <a:t>Forbes</a:t>
            </a:r>
            <a:r>
              <a:rPr lang="en-US" dirty="0"/>
              <a:t>, Forbes Magazine, 4 June 2021, 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danpontefract</a:t>
            </a:r>
            <a:r>
              <a:rPr lang="en-US" dirty="0"/>
              <a:t>/2021/06/04/productivity-better-be-top-of-mind-in-a-post-pandemic-hybrid-work-world/?</a:t>
            </a:r>
            <a:r>
              <a:rPr lang="en-US" dirty="0" err="1"/>
              <a:t>sh</a:t>
            </a:r>
            <a:r>
              <a:rPr lang="en-US" dirty="0"/>
              <a:t>=3ca90dd75a58. </a:t>
            </a:r>
            <a:endParaRPr lang="en-US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5F44F-BC9D-1745-B6CA-E0A7EEE4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A370-CED4-3D48-B50A-D6B9AE852FE6}" type="slidenum">
              <a:rPr lang="en-US" smtClean="0"/>
              <a:t>8</a:t>
            </a:fld>
            <a:endParaRPr lang="en-US"/>
          </a:p>
        </p:txBody>
      </p:sp>
      <p:pic>
        <p:nvPicPr>
          <p:cNvPr id="1028" name="Picture 4" descr="Comparing 2019 vs 2020 employee productivity">
            <a:extLst>
              <a:ext uri="{FF2B5EF4-FFF2-40B4-BE49-F238E27FC236}">
                <a16:creationId xmlns:a16="http://schemas.microsoft.com/office/drawing/2014/main" id="{9693399D-3024-7242-9BB2-0BA9AC7A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82" y="2008186"/>
            <a:ext cx="6947338" cy="38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0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6" name="Rectangle 145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0" name="Picture 2" descr="Succeeding With Remote Work - Gallup">
            <a:extLst>
              <a:ext uri="{FF2B5EF4-FFF2-40B4-BE49-F238E27FC236}">
                <a16:creationId xmlns:a16="http://schemas.microsoft.com/office/drawing/2014/main" id="{D476CB6F-1916-DB4A-B36D-2BE935F03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703"/>
          <a:stretch/>
        </p:blipFill>
        <p:spPr bwMode="auto">
          <a:xfrm>
            <a:off x="4942279" y="10"/>
            <a:ext cx="7246544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04824-CFE8-5F43-95DA-67163B34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/>
              <a:t>But the Productivity Story is More Complex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8EA74C-C1ED-7F44-8004-D1C47513E793}"/>
              </a:ext>
            </a:extLst>
          </p:cNvPr>
          <p:cNvSpPr/>
          <p:nvPr/>
        </p:nvSpPr>
        <p:spPr>
          <a:xfrm>
            <a:off x="680322" y="2336873"/>
            <a:ext cx="358163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Gallup, Inc. “Succeeding With Remote Work.” </a:t>
            </a:r>
            <a:r>
              <a:rPr lang="en-US" sz="1600" i="1" dirty="0" err="1"/>
              <a:t>Gallup.com</a:t>
            </a:r>
            <a:r>
              <a:rPr lang="en-US" sz="1600" dirty="0"/>
              <a:t>, Gallup, 14 June 2021, </a:t>
            </a:r>
            <a:r>
              <a:rPr lang="en-US" sz="1600" dirty="0" err="1"/>
              <a:t>www.gallup.com</a:t>
            </a:r>
            <a:r>
              <a:rPr lang="en-US" sz="1600" dirty="0"/>
              <a:t>/workplace/316313/understanding-and-managing-remote-</a:t>
            </a:r>
            <a:r>
              <a:rPr lang="en-US" sz="1600" dirty="0" err="1"/>
              <a:t>workers.aspx</a:t>
            </a:r>
            <a:r>
              <a:rPr lang="en-US" sz="1600" dirty="0"/>
              <a:t>. </a:t>
            </a:r>
            <a:endParaRPr lang="en-US" sz="1600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B423A-F33A-0D40-ABCC-3B5CCC49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FC9A370-CED4-3D48-B50A-D6B9AE852FE6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EB1C5E88-FA09-1840-969D-BB87502FAB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0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774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1849</Words>
  <Application>Microsoft Macintosh PowerPoint</Application>
  <PresentationFormat>Widescreen</PresentationFormat>
  <Paragraphs>154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Helvetica Neue</vt:lpstr>
      <vt:lpstr>Merriweather</vt:lpstr>
      <vt:lpstr>Trebuchet MS</vt:lpstr>
      <vt:lpstr>Berlin</vt:lpstr>
      <vt:lpstr> Now What? 10 Decisions to Make in a Trans-Pandemic World</vt:lpstr>
      <vt:lpstr>Disclaimers</vt:lpstr>
      <vt:lpstr>A Fun Year!</vt:lpstr>
      <vt:lpstr>But Now the World Has Changed…</vt:lpstr>
      <vt:lpstr>Today’s Outline</vt:lpstr>
      <vt:lpstr>PowerPoint Presentation</vt:lpstr>
      <vt:lpstr>Should We Go Back to the Office?</vt:lpstr>
      <vt:lpstr>The Productivity Picture is Positive</vt:lpstr>
      <vt:lpstr>But the Productivity Story is More Complex</vt:lpstr>
      <vt:lpstr>PowerPoint Presentation</vt:lpstr>
      <vt:lpstr>Zoom Seems a Substitute But Not Replacement for Meetings.</vt:lpstr>
      <vt:lpstr>Is Anybody There?</vt:lpstr>
      <vt:lpstr>Virtual is Costing Money</vt:lpstr>
      <vt:lpstr>PowerPoint Presentation</vt:lpstr>
      <vt:lpstr>Are We Firing the Fed?</vt:lpstr>
      <vt:lpstr>What is the Real Deal With Inflation?</vt:lpstr>
      <vt:lpstr>Inflation Should Be Through the Roof</vt:lpstr>
      <vt:lpstr>This is Not Supposed to Happen</vt:lpstr>
      <vt:lpstr>PowerPoint Presentation</vt:lpstr>
      <vt:lpstr>Are We Going to Take the Shot(s)?</vt:lpstr>
      <vt:lpstr>COVID Vaccines Are Special…</vt:lpstr>
      <vt:lpstr>PowerPoint Presentation</vt:lpstr>
      <vt:lpstr>Are We Canceling for Good?</vt:lpstr>
      <vt:lpstr>Facebook Intervening in “Hate Speech”</vt:lpstr>
      <vt:lpstr>Is There Anyone Left to Cancel?</vt:lpstr>
      <vt:lpstr>PowerPoint Presentation</vt:lpstr>
      <vt:lpstr>Are We Ready for the Next Outbreak?</vt:lpstr>
      <vt:lpstr>Pandemics Have Been Trending More Expensive</vt:lpstr>
      <vt:lpstr>Is Pandemic Preparedness Worth the Cost?</vt:lpstr>
      <vt:lpstr>PowerPoint Presentation</vt:lpstr>
      <vt:lpstr>The Mental Toll of the Pandemic</vt:lpstr>
      <vt:lpstr>Mental Illness Impairs Economic Success</vt:lpstr>
      <vt:lpstr>The Problem Doesn’t Appear to Be Money</vt:lpstr>
      <vt:lpstr>PowerPoint Presentation</vt:lpstr>
      <vt:lpstr>Ecommerce Booms in COVID</vt:lpstr>
      <vt:lpstr>The Price of Convenience</vt:lpstr>
      <vt:lpstr>It’s Unclear if People Want to Pick Up at the Store</vt:lpstr>
      <vt:lpstr>When Will DoorDash Be Profitable?</vt:lpstr>
      <vt:lpstr>PowerPoint Presentation</vt:lpstr>
      <vt:lpstr>Are We Going to Act on Race?</vt:lpstr>
      <vt:lpstr>COVID Did Not Treat Everyone Equally</vt:lpstr>
      <vt:lpstr>A Big Shift in Attitude</vt:lpstr>
      <vt:lpstr>PowerPoint Presentation</vt:lpstr>
      <vt:lpstr>Will We Lure or Force People Back to Work?</vt:lpstr>
      <vt:lpstr>The Labor Force Has Declined for 20 Years</vt:lpstr>
      <vt:lpstr>We Don’t Know The Story Yet</vt:lpstr>
      <vt:lpstr>Thanks!</vt:lpstr>
      <vt:lpstr>Are We Keeping Video Calls?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Decisions to Make in a Trans-Pandemic World</dc:title>
  <dc:creator>Michael</dc:creator>
  <cp:lastModifiedBy>Arlia Hoffman</cp:lastModifiedBy>
  <cp:revision>2</cp:revision>
  <dcterms:created xsi:type="dcterms:W3CDTF">2021-03-10T21:20:43Z</dcterms:created>
  <dcterms:modified xsi:type="dcterms:W3CDTF">2021-06-30T00:52:00Z</dcterms:modified>
</cp:coreProperties>
</file>